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6"/>
  </p:notesMasterIdLst>
  <p:sldIdLst>
    <p:sldId id="1100" r:id="rId2"/>
    <p:sldId id="1742" r:id="rId3"/>
    <p:sldId id="1337" r:id="rId4"/>
    <p:sldId id="1707" r:id="rId5"/>
    <p:sldId id="1787" r:id="rId6"/>
    <p:sldId id="1804" r:id="rId7"/>
    <p:sldId id="1806" r:id="rId8"/>
    <p:sldId id="1807" r:id="rId9"/>
    <p:sldId id="1808" r:id="rId10"/>
    <p:sldId id="1811" r:id="rId11"/>
    <p:sldId id="1810" r:id="rId12"/>
    <p:sldId id="1812" r:id="rId13"/>
    <p:sldId id="1800" r:id="rId14"/>
    <p:sldId id="1786" r:id="rId15"/>
    <p:sldId id="1815" r:id="rId16"/>
    <p:sldId id="1816" r:id="rId17"/>
    <p:sldId id="1817" r:id="rId18"/>
    <p:sldId id="1818" r:id="rId19"/>
    <p:sldId id="1819" r:id="rId20"/>
    <p:sldId id="1820" r:id="rId21"/>
    <p:sldId id="1784" r:id="rId22"/>
    <p:sldId id="1821" r:id="rId23"/>
    <p:sldId id="1822" r:id="rId24"/>
    <p:sldId id="952" r:id="rId25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FF3399"/>
    <a:srgbClr val="006600"/>
    <a:srgbClr val="0000CC"/>
    <a:srgbClr val="FFCC00"/>
    <a:srgbClr val="000099"/>
    <a:srgbClr val="C9C9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50" autoAdjust="0"/>
    <p:restoredTop sz="91945" autoAdjust="0"/>
  </p:normalViewPr>
  <p:slideViewPr>
    <p:cSldViewPr snapToGrid="0" snapToObjects="1">
      <p:cViewPr varScale="1">
        <p:scale>
          <a:sx n="103" d="100"/>
          <a:sy n="103" d="100"/>
        </p:scale>
        <p:origin x="1308" y="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86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B8FED3-42A5-488D-ABC7-CC9878B4F230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F3C278-C5C8-4141-B4C9-0F4F11513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358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anchor="b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-1" y="6572251"/>
            <a:ext cx="657013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l"/>
            <a:r>
              <a:rPr lang="en-US" altLang="en-US" sz="1400" dirty="0" smtClean="0">
                <a:latin typeface="Arial" pitchFamily="34" charset="0"/>
              </a:rPr>
              <a:t>All materials copyright UMBC and Dr. Katherine Gibson unless otherwise</a:t>
            </a:r>
            <a:r>
              <a:rPr lang="en-US" altLang="en-US" sz="1400" baseline="0" dirty="0" smtClean="0">
                <a:latin typeface="Arial" pitchFamily="34" charset="0"/>
              </a:rPr>
              <a:t> noted</a:t>
            </a:r>
            <a:endParaRPr lang="en-US" altLang="en-US" sz="140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2793184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2186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8229600" cy="4517689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5672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457200" y="6596390"/>
            <a:ext cx="600286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050" dirty="0" smtClean="0">
                <a:solidFill>
                  <a:prstClr val="black"/>
                </a:solidFill>
                <a:latin typeface="Arial" pitchFamily="34" charset="0"/>
              </a:rPr>
              <a:t>All materials copyright UMBC and Dr. Katherine Gibson unless otherwise noted</a:t>
            </a:r>
            <a:endParaRPr lang="en-US" altLang="en-US" sz="1050" dirty="0">
              <a:solidFill>
                <a:prstClr val="black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17500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5672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Box 3"/>
          <p:cNvSpPr txBox="1">
            <a:spLocks noChangeArrowheads="1"/>
          </p:cNvSpPr>
          <p:nvPr userDrawn="1"/>
        </p:nvSpPr>
        <p:spPr bwMode="auto">
          <a:xfrm>
            <a:off x="457200" y="6596390"/>
            <a:ext cx="600286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050" dirty="0" smtClean="0">
                <a:solidFill>
                  <a:prstClr val="black"/>
                </a:solidFill>
                <a:latin typeface="Arial" pitchFamily="34" charset="0"/>
              </a:rPr>
              <a:t>All materials copyright UMBC and Dr. Katherine Gibson unless otherwise noted</a:t>
            </a:r>
            <a:endParaRPr lang="en-US" altLang="en-US" sz="1050" dirty="0">
              <a:solidFill>
                <a:prstClr val="black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3105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emf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831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974850"/>
            <a:ext cx="8229600" cy="451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569075"/>
            <a:ext cx="9144000" cy="288925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83185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pic>
        <p:nvPicPr>
          <p:cNvPr id="1030" name="Picture 9" descr="UMBClogo_offset_cmyk-W.eps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75" y="127000"/>
            <a:ext cx="3316288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492875"/>
            <a:ext cx="6688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2" name="TextBox 11"/>
          <p:cNvSpPr txBox="1">
            <a:spLocks noChangeArrowheads="1"/>
          </p:cNvSpPr>
          <p:nvPr userDrawn="1"/>
        </p:nvSpPr>
        <p:spPr bwMode="auto">
          <a:xfrm>
            <a:off x="7317318" y="6575956"/>
            <a:ext cx="18224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en-US" altLang="en-US" sz="1400" dirty="0">
                <a:latin typeface="Arial" pitchFamily="34" charset="0"/>
              </a:rPr>
              <a:t>www.umbc.edu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4" charset="-128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/>
          <a:lstStyle/>
          <a:p>
            <a:r>
              <a:rPr lang="en-US" altLang="en-US" dirty="0"/>
              <a:t>CMSC201</a:t>
            </a:r>
            <a:br>
              <a:rPr lang="en-US" altLang="en-US" dirty="0"/>
            </a:br>
            <a:r>
              <a:rPr lang="en-US" altLang="en-US" dirty="0"/>
              <a:t> Computer Science I for Majors</a:t>
            </a:r>
            <a:r>
              <a:rPr lang="en-US" altLang="en-US" sz="4000" dirty="0"/>
              <a:t/>
            </a:r>
            <a:br>
              <a:rPr lang="en-US" altLang="en-US" sz="4000" dirty="0"/>
            </a:br>
            <a:r>
              <a:rPr lang="en-US" altLang="en-US" sz="4000" dirty="0"/>
              <a:t/>
            </a:r>
            <a:br>
              <a:rPr lang="en-US" altLang="en-US" sz="4000" dirty="0"/>
            </a:br>
            <a:r>
              <a:rPr lang="en-US" altLang="en-US" sz="4000" dirty="0"/>
              <a:t>Lecture </a:t>
            </a:r>
            <a:r>
              <a:rPr lang="en-US" altLang="en-US" sz="4000" dirty="0" smtClean="0"/>
              <a:t>23 </a:t>
            </a:r>
            <a:r>
              <a:rPr lang="en-US" altLang="en-US" sz="4000" dirty="0" smtClean="0"/>
              <a:t>– </a:t>
            </a:r>
            <a:br>
              <a:rPr lang="en-US" altLang="en-US" sz="4000" dirty="0" smtClean="0"/>
            </a:br>
            <a:r>
              <a:rPr lang="en-US" altLang="en-US" sz="4000" dirty="0" smtClean="0"/>
              <a:t>Hexadecimal </a:t>
            </a:r>
            <a:r>
              <a:rPr lang="en-US" altLang="en-US" sz="4000" dirty="0"/>
              <a:t>and Color Printing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385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Hex to Binary Conversion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hexadecimal digit can be easily represented as four digits of binary (with leading zeros)</a:t>
            </a:r>
          </a:p>
          <a:p>
            <a:endParaRPr lang="en-US" dirty="0"/>
          </a:p>
          <a:p>
            <a:pPr lvl="1"/>
            <a:endParaRPr lang="en-US" dirty="0" smtClean="0"/>
          </a:p>
          <a:p>
            <a:pPr lvl="2"/>
            <a:endParaRPr lang="en-US" dirty="0"/>
          </a:p>
          <a:p>
            <a:pPr lvl="2"/>
            <a:endParaRPr lang="en-US" dirty="0" smtClean="0"/>
          </a:p>
          <a:p>
            <a:r>
              <a:rPr lang="en-US" dirty="0" smtClean="0"/>
              <a:t>This makes conversion very simple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7A0F</a:t>
            </a:r>
            <a:r>
              <a:rPr lang="en-US" dirty="0" smtClean="0"/>
              <a:t>  becomes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0111 1010 0000 1111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1100 0010 0110 1001 </a:t>
            </a:r>
            <a:r>
              <a:rPr lang="en-US" dirty="0" smtClean="0"/>
              <a:t>becomes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C269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10</a:t>
            </a:fld>
            <a:endParaRPr lang="en-US" alt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422217"/>
              </p:ext>
            </p:extLst>
          </p:nvPr>
        </p:nvGraphicFramePr>
        <p:xfrm>
          <a:off x="1155968" y="3118186"/>
          <a:ext cx="6832064" cy="1981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54008"/>
                <a:gridCol w="854008"/>
                <a:gridCol w="854008"/>
                <a:gridCol w="854008"/>
                <a:gridCol w="854008"/>
                <a:gridCol w="854008"/>
                <a:gridCol w="854008"/>
                <a:gridCol w="85400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Hex</a:t>
                      </a:r>
                      <a:endParaRPr lang="en-US" sz="2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Binary</a:t>
                      </a:r>
                      <a:endParaRPr lang="en-US" sz="2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Hex</a:t>
                      </a:r>
                      <a:endParaRPr lang="en-US" sz="20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Binary</a:t>
                      </a:r>
                      <a:endParaRPr lang="en-US" sz="20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Hex</a:t>
                      </a:r>
                      <a:endParaRPr lang="en-US" sz="2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Binary</a:t>
                      </a:r>
                      <a:endParaRPr lang="en-US" sz="2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Hex</a:t>
                      </a:r>
                      <a:endParaRPr lang="en-US" sz="20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Binary</a:t>
                      </a:r>
                      <a:endParaRPr lang="en-US" sz="20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  <a:endParaRPr lang="en-US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</a:t>
                      </a:r>
                      <a:endParaRPr lang="en-US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</a:t>
                      </a:r>
                      <a:endParaRPr lang="en-US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0100</a:t>
                      </a:r>
                      <a:endParaRPr lang="en-US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8</a:t>
                      </a:r>
                      <a:endParaRPr lang="en-US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1000</a:t>
                      </a:r>
                      <a:endParaRPr lang="en-US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</a:t>
                      </a:r>
                      <a:endParaRPr lang="en-US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1100</a:t>
                      </a:r>
                      <a:endParaRPr lang="en-US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endParaRPr lang="en-US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0001</a:t>
                      </a:r>
                      <a:endParaRPr lang="en-US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</a:t>
                      </a:r>
                      <a:endParaRPr lang="en-US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0101</a:t>
                      </a:r>
                      <a:endParaRPr lang="en-US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9</a:t>
                      </a:r>
                      <a:endParaRPr lang="en-US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1001</a:t>
                      </a:r>
                      <a:endParaRPr lang="en-US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</a:t>
                      </a:r>
                      <a:endParaRPr lang="en-US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1101</a:t>
                      </a:r>
                      <a:endParaRPr lang="en-US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  <a:endParaRPr lang="en-US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0010</a:t>
                      </a:r>
                      <a:endParaRPr lang="en-US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6</a:t>
                      </a:r>
                      <a:endParaRPr lang="en-US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0110</a:t>
                      </a:r>
                      <a:endParaRPr lang="en-US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</a:t>
                      </a:r>
                      <a:endParaRPr lang="en-US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1010</a:t>
                      </a:r>
                      <a:endParaRPr lang="en-US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</a:t>
                      </a:r>
                      <a:endParaRPr lang="en-US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1110</a:t>
                      </a:r>
                      <a:endParaRPr lang="en-US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  <a:endParaRPr lang="en-US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0011</a:t>
                      </a:r>
                      <a:endParaRPr lang="en-US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7</a:t>
                      </a:r>
                      <a:endParaRPr lang="en-US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0111</a:t>
                      </a:r>
                      <a:endParaRPr lang="en-US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</a:t>
                      </a:r>
                      <a:endParaRPr lang="en-US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1011</a:t>
                      </a:r>
                      <a:endParaRPr lang="en-US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</a:t>
                      </a:r>
                      <a:endParaRPr lang="en-US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1111</a:t>
                      </a:r>
                      <a:endParaRPr lang="en-US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5101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Hex to Decimal Conversion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75186"/>
            <a:ext cx="8433881" cy="4517689"/>
          </a:xfrm>
        </p:spPr>
        <p:txBody>
          <a:bodyPr/>
          <a:lstStyle/>
          <a:p>
            <a:r>
              <a:rPr lang="en-US" dirty="0" smtClean="0"/>
              <a:t>Possible to convert between decimal and hex</a:t>
            </a:r>
          </a:p>
          <a:p>
            <a:pPr lvl="1"/>
            <a:r>
              <a:rPr lang="en-US" dirty="0" smtClean="0"/>
              <a:t>But it requires calculating out multiples of 16</a:t>
            </a:r>
          </a:p>
          <a:p>
            <a:r>
              <a:rPr lang="en-US" dirty="0" smtClean="0"/>
              <a:t>Simpler to make a “side trip” </a:t>
            </a:r>
            <a:r>
              <a:rPr lang="en-US" dirty="0" smtClean="0"/>
              <a:t>to binary </a:t>
            </a:r>
            <a:r>
              <a:rPr lang="en-US" dirty="0" smtClean="0"/>
              <a:t>as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an in-between </a:t>
            </a:r>
            <a:r>
              <a:rPr lang="en-US" dirty="0" smtClean="0"/>
              <a:t>step when converting</a:t>
            </a:r>
          </a:p>
          <a:p>
            <a:pPr lvl="1"/>
            <a:r>
              <a:rPr lang="en-US" dirty="0" smtClean="0"/>
              <a:t>240 </a:t>
            </a:r>
            <a:r>
              <a:rPr lang="en-US" dirty="0"/>
              <a:t>becomes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1111 0000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/>
              <a:t>becomes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F0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2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F0</a:t>
            </a:r>
            <a:r>
              <a:rPr lang="en-US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600" dirty="0" smtClean="0"/>
              <a:t>is equal to (15 * 16</a:t>
            </a:r>
            <a:r>
              <a:rPr lang="en-US" sz="2600" baseline="30000" dirty="0" smtClean="0"/>
              <a:t>1</a:t>
            </a:r>
            <a:r>
              <a:rPr lang="en-US" sz="2600" dirty="0" smtClean="0"/>
              <a:t>) + (0 * 16</a:t>
            </a:r>
            <a:r>
              <a:rPr lang="en-US" sz="2600" baseline="30000" dirty="0" smtClean="0"/>
              <a:t>0</a:t>
            </a:r>
            <a:r>
              <a:rPr lang="en-US" sz="2600" dirty="0" smtClean="0"/>
              <a:t>) = 240 + 0 = 240</a:t>
            </a:r>
          </a:p>
          <a:p>
            <a:pPr lvl="5"/>
            <a:endParaRPr lang="en-US" sz="1100" dirty="0" smtClean="0"/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7D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/>
              <a:t>becomes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0111 1101 </a:t>
            </a:r>
            <a:r>
              <a:rPr lang="en-US" dirty="0" smtClean="0"/>
              <a:t>becomes 125</a:t>
            </a:r>
          </a:p>
          <a:p>
            <a:pPr lvl="2"/>
            <a:r>
              <a:rPr lang="en-US" sz="2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7D</a:t>
            </a:r>
            <a:r>
              <a:rPr lang="en-US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600" dirty="0"/>
              <a:t>is equal to </a:t>
            </a:r>
            <a:r>
              <a:rPr lang="en-US" sz="2600" dirty="0" smtClean="0"/>
              <a:t>(7 </a:t>
            </a:r>
            <a:r>
              <a:rPr lang="en-US" sz="2600" dirty="0"/>
              <a:t>* 16</a:t>
            </a:r>
            <a:r>
              <a:rPr lang="en-US" sz="2600" baseline="30000" dirty="0"/>
              <a:t>1</a:t>
            </a:r>
            <a:r>
              <a:rPr lang="en-US" sz="2600" dirty="0"/>
              <a:t>) + </a:t>
            </a:r>
            <a:r>
              <a:rPr lang="en-US" sz="2600" dirty="0" smtClean="0"/>
              <a:t>(13 </a:t>
            </a:r>
            <a:r>
              <a:rPr lang="en-US" sz="2600" dirty="0"/>
              <a:t>* 16</a:t>
            </a:r>
            <a:r>
              <a:rPr lang="en-US" sz="2600" baseline="30000" dirty="0"/>
              <a:t>0</a:t>
            </a:r>
            <a:r>
              <a:rPr lang="en-US" sz="2600" dirty="0"/>
              <a:t>) = </a:t>
            </a:r>
            <a:r>
              <a:rPr lang="en-US" sz="2600" dirty="0" smtClean="0"/>
              <a:t>112 </a:t>
            </a:r>
            <a:r>
              <a:rPr lang="en-US" sz="2600" dirty="0"/>
              <a:t>+ </a:t>
            </a:r>
            <a:r>
              <a:rPr lang="en-US" sz="2600" dirty="0" smtClean="0"/>
              <a:t>13 </a:t>
            </a:r>
            <a:r>
              <a:rPr lang="en-US" sz="2600" dirty="0"/>
              <a:t>= </a:t>
            </a:r>
            <a:r>
              <a:rPr lang="en-US" sz="2600" dirty="0" smtClean="0"/>
              <a:t>125</a:t>
            </a:r>
            <a:endParaRPr lang="en-US" sz="2600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2330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 System 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8346332" cy="4517689"/>
          </a:xfrm>
        </p:spPr>
        <p:txBody>
          <a:bodyPr/>
          <a:lstStyle/>
          <a:p>
            <a:r>
              <a:rPr lang="en-US" dirty="0" smtClean="0"/>
              <a:t>Because number systems share a subset of the same digits, it may be confusing which is which</a:t>
            </a:r>
          </a:p>
          <a:p>
            <a:pPr lvl="1"/>
            <a:r>
              <a:rPr lang="en-US" dirty="0" smtClean="0"/>
              <a:t>For example, what is the value of 10?</a:t>
            </a:r>
          </a:p>
          <a:p>
            <a:pPr lvl="2"/>
            <a:r>
              <a:rPr lang="en-US" sz="2600" dirty="0" smtClean="0"/>
              <a:t>In decimal it’s 10, in binary it’s 2, and in hex it’s 16</a:t>
            </a:r>
            <a:endParaRPr lang="en-US" sz="2600" dirty="0"/>
          </a:p>
          <a:p>
            <a:pPr lvl="3"/>
            <a:endParaRPr lang="en-US" dirty="0" smtClean="0"/>
          </a:p>
          <a:p>
            <a:r>
              <a:rPr lang="en-US" dirty="0" smtClean="0"/>
              <a:t>To prevent this, numbers may often be prefixed with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0b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0d</a:t>
            </a:r>
            <a:r>
              <a:rPr lang="en-US" dirty="0" smtClean="0"/>
              <a:t>, or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0x</a:t>
            </a:r>
            <a:r>
              <a:rPr lang="en-US" dirty="0" smtClean="0"/>
              <a:t> (binary, decimal, hex):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0b1100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/>
              <a:t>is binary, and has a value of 12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0x15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/>
              <a:t>is hexadecimal, and has a value of 21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6633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13</a:t>
            </a:fld>
            <a:endParaRPr lang="en-US" alt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Printing in Color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9454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ANSI Escape Codes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change the color of the background and text, we can use ANSI escape codes</a:t>
            </a:r>
          </a:p>
          <a:p>
            <a:pPr lvl="1"/>
            <a:r>
              <a:rPr lang="en-US" dirty="0" smtClean="0"/>
              <a:t>Works in many languages, not just Python</a:t>
            </a:r>
          </a:p>
          <a:p>
            <a:pPr lvl="1"/>
            <a:endParaRPr lang="en-US" dirty="0"/>
          </a:p>
          <a:p>
            <a:r>
              <a:rPr lang="en-US" dirty="0" smtClean="0"/>
              <a:t>To use the codes, simply use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print() </a:t>
            </a:r>
            <a:endParaRPr lang="en-US" dirty="0" smtClean="0"/>
          </a:p>
          <a:p>
            <a:pPr lvl="1"/>
            <a:r>
              <a:rPr lang="en-US" dirty="0" smtClean="0"/>
              <a:t>Just like “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\t</a:t>
            </a:r>
            <a:r>
              <a:rPr lang="en-US" dirty="0" smtClean="0"/>
              <a:t>” turns into a tab, these won’t be “printed,” but will change how the text looks</a:t>
            </a:r>
            <a:endParaRPr lang="en-US" dirty="0"/>
          </a:p>
          <a:p>
            <a:pPr lvl="1"/>
            <a:r>
              <a:rPr lang="en-US" dirty="0" smtClean="0"/>
              <a:t>For example,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"\</a:t>
            </a:r>
            <a:r>
              <a:rPr lang="en-US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033[1;34;43m</a:t>
            </a:r>
            <a:r>
              <a:rPr lang="en-US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dirty="0" smtClean="0"/>
              <a:t>changes text to blue, and background to yellow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4696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Syntax of ANSI Escape Color Codes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4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"\033[1 ; 34 ; </a:t>
            </a:r>
            <a:r>
              <a:rPr lang="en-US" sz="4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43m</a:t>
            </a:r>
            <a:r>
              <a:rPr lang="en-US" sz="4000" b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endParaRPr lang="en-US" sz="4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15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1041417" y="2924433"/>
            <a:ext cx="1857426" cy="138499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\033[</a:t>
            </a:r>
          </a:p>
          <a:p>
            <a:pPr algn="ctr"/>
            <a:endParaRPr lang="en-US" sz="1200" dirty="0" smtClean="0">
              <a:latin typeface="+mj-lt"/>
              <a:cs typeface="Courier New" panose="02070309020205020404" pitchFamily="49" charset="0"/>
            </a:endParaRPr>
          </a:p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Start of escape code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6" name="Left Brace 5"/>
          <p:cNvSpPr/>
          <p:nvPr/>
        </p:nvSpPr>
        <p:spPr>
          <a:xfrm rot="16200000">
            <a:off x="2553970" y="1998753"/>
            <a:ext cx="422481" cy="1493970"/>
          </a:xfrm>
          <a:prstGeom prst="leftBrace">
            <a:avLst>
              <a:gd name="adj1" fmla="val 53898"/>
              <a:gd name="adj2" fmla="val 50000"/>
            </a:avLst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926475" y="4575265"/>
            <a:ext cx="1380347" cy="1754326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  <a:p>
            <a:pPr algn="ctr"/>
            <a:endParaRPr lang="en-US" sz="1200" dirty="0" smtClean="0">
              <a:latin typeface="+mj-lt"/>
              <a:cs typeface="Courier New" panose="02070309020205020404" pitchFamily="49" charset="0"/>
            </a:endParaRPr>
          </a:p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Style to use </a:t>
            </a:r>
            <a:br>
              <a:rPr lang="en-US" sz="2400" dirty="0" smtClean="0">
                <a:latin typeface="+mj-lt"/>
                <a:cs typeface="Courier New" panose="02070309020205020404" pitchFamily="49" charset="0"/>
              </a:rPr>
            </a:br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(1 = bold)</a:t>
            </a:r>
            <a:endParaRPr lang="en-US" sz="2400" dirty="0">
              <a:latin typeface="+mj-lt"/>
              <a:cs typeface="Courier New" panose="02070309020205020404" pitchFamily="49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3616649" y="2616740"/>
            <a:ext cx="0" cy="2033081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437236" y="4567578"/>
            <a:ext cx="1380347" cy="1754326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30-37</a:t>
            </a:r>
          </a:p>
          <a:p>
            <a:pPr algn="ctr"/>
            <a:endParaRPr lang="en-US" sz="1200" dirty="0" smtClean="0">
              <a:latin typeface="+mj-lt"/>
              <a:cs typeface="Courier New" panose="02070309020205020404" pitchFamily="49" charset="0"/>
            </a:endParaRPr>
          </a:p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Color to use for text</a:t>
            </a:r>
            <a:endParaRPr lang="en-US" sz="2400" dirty="0">
              <a:latin typeface="+mj-lt"/>
              <a:cs typeface="Courier New" panose="02070309020205020404" pitchFamily="49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5127410" y="2534497"/>
            <a:ext cx="0" cy="2033081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945687" y="4567578"/>
            <a:ext cx="1680798" cy="1754326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40-47</a:t>
            </a:r>
          </a:p>
          <a:p>
            <a:pPr algn="ctr"/>
            <a:endParaRPr lang="en-US" sz="1200" dirty="0" smtClean="0">
              <a:latin typeface="+mj-lt"/>
              <a:cs typeface="Courier New" panose="02070309020205020404" pitchFamily="49" charset="0"/>
            </a:endParaRPr>
          </a:p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Color to use for background</a:t>
            </a:r>
            <a:endParaRPr lang="en-US" sz="2400" dirty="0">
              <a:latin typeface="+mj-lt"/>
              <a:cs typeface="Courier New" panose="02070309020205020404" pitchFamily="49" charset="0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6635861" y="2534497"/>
            <a:ext cx="0" cy="2033081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7274433" y="3011612"/>
            <a:ext cx="1719044" cy="138499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</a:t>
            </a:r>
          </a:p>
          <a:p>
            <a:pPr algn="ctr"/>
            <a:endParaRPr lang="en-US" sz="1200" dirty="0" smtClean="0">
              <a:latin typeface="+mj-lt"/>
              <a:cs typeface="Courier New" panose="02070309020205020404" pitchFamily="49" charset="0"/>
            </a:endParaRPr>
          </a:p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End of </a:t>
            </a:r>
            <a:br>
              <a:rPr lang="en-US" sz="2400" dirty="0" smtClean="0">
                <a:latin typeface="+mj-lt"/>
                <a:cs typeface="Courier New" panose="02070309020205020404" pitchFamily="49" charset="0"/>
              </a:rPr>
            </a:br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escape code</a:t>
            </a:r>
            <a:endParaRPr lang="en-US" sz="2400" dirty="0">
              <a:latin typeface="+mj-lt"/>
              <a:cs typeface="Courier New" panose="02070309020205020404" pitchFamily="49" charset="0"/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7054815" y="2542184"/>
            <a:ext cx="571670" cy="548422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51869" y="4254992"/>
            <a:ext cx="2003918" cy="1200329"/>
          </a:xfrm>
          <a:prstGeom prst="rect">
            <a:avLst/>
          </a:prstGeom>
          <a:solidFill>
            <a:schemeClr val="bg2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NOTE: The starting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[ </a:t>
            </a:r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is never closed!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1194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9" grpId="0" animBg="1"/>
      <p:bldP spid="13" grpId="0" animBg="1"/>
      <p:bldP spid="15" grpId="0" animBg="1"/>
      <p:bldP spid="17" grpId="0" animBg="1"/>
      <p:bldP spid="2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Color Values and Reset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colors available are black, red, green, yellow, blue, magenta, cyan, and white</a:t>
            </a:r>
          </a:p>
          <a:p>
            <a:pPr lvl="1"/>
            <a:r>
              <a:rPr lang="en-US" dirty="0" smtClean="0"/>
              <a:t>For text color, they are 30 – 37, in order</a:t>
            </a:r>
          </a:p>
          <a:p>
            <a:pPr lvl="1"/>
            <a:r>
              <a:rPr lang="en-US" dirty="0" smtClean="0"/>
              <a:t>For background, they are 40 – 47, in order</a:t>
            </a:r>
          </a:p>
          <a:p>
            <a:r>
              <a:rPr lang="en-US" dirty="0" smtClean="0"/>
              <a:t>This is a perfect use for a dictionary!</a:t>
            </a:r>
          </a:p>
          <a:p>
            <a:pPr lvl="1"/>
            <a:r>
              <a:rPr lang="en-US" dirty="0" smtClean="0"/>
              <a:t>Store the color name as the key, and the number as the value; no need to memorize the numbers</a:t>
            </a:r>
            <a:endParaRPr lang="en-US" dirty="0"/>
          </a:p>
          <a:p>
            <a:r>
              <a:rPr lang="en-US" dirty="0" smtClean="0"/>
              <a:t>To reset to default colors, use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"\033[0m"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786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Usages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8852170" cy="4517689"/>
          </a:xfrm>
        </p:spPr>
        <p:txBody>
          <a:bodyPr/>
          <a:lstStyle/>
          <a:p>
            <a:pPr marL="0" indent="0">
              <a:buNone/>
            </a:pP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START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16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"\</a:t>
            </a:r>
            <a:r>
              <a:rPr lang="en-US" sz="1600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033[1;"</a:t>
            </a:r>
            <a:endParaRPr lang="en-US" sz="1600" b="1" dirty="0" smtClean="0">
              <a:solidFill>
                <a:schemeClr val="accent6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RESET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1600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"\033[0m"</a:t>
            </a:r>
          </a:p>
          <a:p>
            <a:pPr marL="0" indent="0">
              <a:buNone/>
            </a:pP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COLORS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 {</a:t>
            </a:r>
            <a:r>
              <a:rPr lang="en-US" sz="1600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'black'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sz="1600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'30'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'red'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sz="1600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'31'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'green'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sz="1600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'32'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'yellow'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sz="1600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'33'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</a:t>
            </a:r>
            <a:r>
              <a:rPr lang="en-US" sz="1600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'blue</a:t>
            </a:r>
            <a:r>
              <a:rPr lang="en-US" sz="16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sz="16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'34'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'magenta'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sz="16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'35'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'cyan'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sz="16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'36'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'white'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sz="16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'37</a:t>
            </a:r>
            <a:r>
              <a:rPr lang="en-US" sz="1600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("\033[1;36;40m"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+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Dogs are great, even in cyan" + RESET)</a:t>
            </a:r>
          </a:p>
          <a:p>
            <a:pPr marL="0" indent="0">
              <a:buNone/>
            </a:pPr>
            <a:endParaRPr lang="en-US" sz="16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print(START + COLORS["red"] + ";44m" + "Red on blue!" + RESET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print("\033[1;30;42m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")</a:t>
            </a:r>
          </a:p>
          <a:p>
            <a:pPr marL="0" indent="0">
              <a:buNone/>
            </a:pP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1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1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16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print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("\033[1;32;45m" + "Why would you do this?" + RESET)</a:t>
            </a:r>
            <a:endParaRPr lang="en-US" sz="16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17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" y="3443252"/>
            <a:ext cx="3628417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Dogs are great, even in </a:t>
            </a:r>
            <a:r>
              <a:rPr lang="en-US" sz="1600" b="1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cyan</a:t>
            </a:r>
            <a:endParaRPr lang="en-US" sz="1600" b="1" dirty="0">
              <a:solidFill>
                <a:srgbClr val="00B0F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4033562"/>
            <a:ext cx="1673158" cy="338554"/>
          </a:xfrm>
          <a:prstGeom prst="rect">
            <a:avLst/>
          </a:prstGeom>
          <a:solidFill>
            <a:srgbClr val="0000CC"/>
          </a:solidFill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Red on blue!</a:t>
            </a:r>
            <a:endParaRPr lang="en-US" sz="1600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4614541"/>
            <a:ext cx="8570068" cy="338554"/>
          </a:xfrm>
          <a:prstGeom prst="rect">
            <a:avLst/>
          </a:prstGeom>
          <a:solidFill>
            <a:srgbClr val="006600"/>
          </a:solidFill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print("Until it's reset, it prints black on green from now on!")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7200" y="4953980"/>
            <a:ext cx="8570068" cy="338554"/>
          </a:xfrm>
          <a:prstGeom prst="rect">
            <a:avLst/>
          </a:prstGeom>
          <a:solidFill>
            <a:srgbClr val="006600"/>
          </a:solidFill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Until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it's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reset, it prints black on green from now on!</a:t>
            </a:r>
            <a:endParaRPr lang="en-US" sz="16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" y="6212952"/>
            <a:ext cx="2976465" cy="338554"/>
          </a:xfrm>
          <a:prstGeom prst="rect">
            <a:avLst/>
          </a:prstGeom>
          <a:solidFill>
            <a:srgbClr val="FF3399"/>
          </a:solidFill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C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Why would you do this?</a:t>
            </a:r>
            <a:endParaRPr lang="en-US" sz="1600" b="1" dirty="0" smtClean="0">
              <a:solidFill>
                <a:srgbClr val="00CC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200" y="5283664"/>
            <a:ext cx="8570068" cy="338554"/>
          </a:xfrm>
          <a:prstGeom prst="rect">
            <a:avLst/>
          </a:prstGeom>
          <a:solidFill>
            <a:srgbClr val="006600"/>
          </a:solidFill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print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("\033[0m")</a:t>
            </a:r>
            <a:endParaRPr lang="en-US" sz="16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7200" y="5583466"/>
            <a:ext cx="8570068" cy="338554"/>
          </a:xfrm>
          <a:prstGeom prst="rect">
            <a:avLst/>
          </a:prstGeom>
          <a:solidFill>
            <a:srgbClr val="006600"/>
          </a:solidFill>
        </p:spPr>
        <p:txBody>
          <a:bodyPr wrap="square" rtlCol="0">
            <a:spAutoFit/>
          </a:bodyPr>
          <a:lstStyle/>
          <a:p>
            <a:endParaRPr lang="en-US" sz="16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3184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to Print In Color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75186"/>
            <a:ext cx="8424153" cy="4517689"/>
          </a:xfrm>
        </p:spPr>
        <p:txBody>
          <a:bodyPr/>
          <a:lstStyle/>
          <a:p>
            <a:r>
              <a:rPr lang="en-US" dirty="0" smtClean="0"/>
              <a:t>Printing in color can be very useful when trying to distinguish different types of output</a:t>
            </a:r>
          </a:p>
          <a:p>
            <a:pPr lvl="1"/>
            <a:r>
              <a:rPr lang="en-US" dirty="0" smtClean="0"/>
              <a:t>Like debugging vs normal program output</a:t>
            </a:r>
          </a:p>
          <a:p>
            <a:pPr lvl="2"/>
            <a:endParaRPr lang="en-US" dirty="0"/>
          </a:p>
          <a:p>
            <a:r>
              <a:rPr lang="en-US" dirty="0" smtClean="0"/>
              <a:t>We’ve provided a function for you </a:t>
            </a:r>
            <a:r>
              <a:rPr lang="en-US" dirty="0" smtClean="0"/>
              <a:t>under the </a:t>
            </a:r>
            <a:r>
              <a:rPr lang="en-US" dirty="0" smtClean="0"/>
              <a:t>“Livecoding” </a:t>
            </a:r>
            <a:r>
              <a:rPr lang="en-US" dirty="0" smtClean="0"/>
              <a:t>on </a:t>
            </a:r>
            <a:r>
              <a:rPr lang="en-US" dirty="0" smtClean="0"/>
              <a:t>the course website</a:t>
            </a:r>
          </a:p>
          <a:p>
            <a:pPr lvl="1"/>
            <a:r>
              <a:rPr lang="en-US" dirty="0" smtClean="0"/>
              <a:t>Feel free to use it in your Project 3 for debugging</a:t>
            </a:r>
          </a:p>
          <a:p>
            <a:pPr lvl="1"/>
            <a:r>
              <a:rPr lang="en-US" dirty="0" smtClean="0"/>
              <a:t>(Do </a:t>
            </a:r>
            <a:r>
              <a:rPr lang="en-US" u="sng" dirty="0" smtClean="0"/>
              <a:t>NOT</a:t>
            </a:r>
            <a:r>
              <a:rPr lang="en-US" dirty="0" smtClean="0"/>
              <a:t> make </a:t>
            </a:r>
            <a:r>
              <a:rPr lang="en-US" dirty="0" smtClean="0"/>
              <a:t>your output hard to read, though</a:t>
            </a:r>
            <a:r>
              <a:rPr lang="en-US" dirty="0" smtClean="0"/>
              <a:t>!)</a:t>
            </a:r>
          </a:p>
          <a:p>
            <a:pPr lvl="2"/>
            <a:r>
              <a:rPr lang="en-US" sz="2800" dirty="0" smtClean="0"/>
              <a:t>(Your TA </a:t>
            </a:r>
            <a:r>
              <a:rPr lang="en-US" sz="2800" u="sng" dirty="0" smtClean="0"/>
              <a:t>will</a:t>
            </a:r>
            <a:r>
              <a:rPr lang="en-US" sz="2800" dirty="0" smtClean="0"/>
              <a:t> take off points if it’s obnoxious!)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0106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mph" presetSubtype="0" fill="hold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19</a:t>
            </a:fld>
            <a:endParaRPr lang="en-US" alt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Possibly Helpful Method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9537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Class We Covered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ASCII values</a:t>
            </a:r>
          </a:p>
          <a:p>
            <a:r>
              <a:rPr lang="en-US" dirty="0" smtClean="0"/>
              <a:t>Short circuit evaluation</a:t>
            </a:r>
          </a:p>
          <a:p>
            <a:endParaRPr lang="en-US" dirty="0"/>
          </a:p>
          <a:p>
            <a:r>
              <a:rPr lang="en-US" dirty="0" smtClean="0"/>
              <a:t>Project 3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</a:t>
            </a:fld>
            <a:endParaRPr lang="en-US" altLang="en-US" dirty="0"/>
          </a:p>
        </p:txBody>
      </p:sp>
      <p:sp>
        <p:nvSpPr>
          <p:cNvPr id="5" name="Up Ribbon 4"/>
          <p:cNvSpPr/>
          <p:nvPr/>
        </p:nvSpPr>
        <p:spPr>
          <a:xfrm>
            <a:off x="1836112" y="4914329"/>
            <a:ext cx="5222449" cy="1121790"/>
          </a:xfrm>
          <a:prstGeom prst="ribbon2">
            <a:avLst>
              <a:gd name="adj1" fmla="val 16667"/>
              <a:gd name="adj2" fmla="val 66967"/>
            </a:avLst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Binary Conversion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6" name="Explosion 2 5"/>
          <p:cNvSpPr/>
          <p:nvPr/>
        </p:nvSpPr>
        <p:spPr>
          <a:xfrm>
            <a:off x="1581588" y="4457128"/>
            <a:ext cx="1640264" cy="914401"/>
          </a:xfrm>
          <a:prstGeom prst="irregularSeal2">
            <a:avLst/>
          </a:prstGeom>
          <a:solidFill>
            <a:schemeClr val="tx1"/>
          </a:solidFill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 rot="20387134">
            <a:off x="1845540" y="4700845"/>
            <a:ext cx="942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C000"/>
                </a:solidFill>
              </a:rPr>
              <a:t>#TBT</a:t>
            </a:r>
            <a:endParaRPr lang="en-US" sz="24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9708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.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isdigit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dirty="0" smtClean="0"/>
              <a:t>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Works on a string, returns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True </a:t>
            </a:r>
            <a:r>
              <a:rPr lang="en-US" dirty="0" smtClean="0"/>
              <a:t>or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False</a:t>
            </a: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numDogs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"101"</a:t>
            </a: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numDogs.isdigit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914400" lvl="2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"3.14".isdigit()</a:t>
            </a:r>
          </a:p>
          <a:p>
            <a:pPr marL="914400" lvl="2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</a:p>
          <a:p>
            <a:pPr marL="457200" lvl="1" indent="0">
              <a:buNone/>
            </a:pPr>
            <a:r>
              <a:rPr lang="sv-S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sv-S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"7".isdigit()</a:t>
            </a:r>
          </a:p>
          <a:p>
            <a:pPr marL="914400" lvl="2" indent="0">
              <a:buNone/>
            </a:pPr>
            <a:r>
              <a:rPr lang="sv-SE" b="1" dirty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</a:p>
          <a:p>
            <a:pPr marL="457200" lvl="1" indent="0">
              <a:buNone/>
            </a:pPr>
            <a:r>
              <a:rPr lang="sv-S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"201 ".isdigit()</a:t>
            </a:r>
          </a:p>
          <a:p>
            <a:pPr marL="914400" lvl="2" indent="0">
              <a:buNone/>
            </a:pPr>
            <a:r>
              <a:rPr lang="sv-SE" b="1" dirty="0"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5791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28531"/>
            <a:ext cx="8686801" cy="4517689"/>
          </a:xfrm>
        </p:spPr>
        <p:txBody>
          <a:bodyPr/>
          <a:lstStyle/>
          <a:p>
            <a:r>
              <a:rPr lang="en-US" dirty="0" err="1" smtClean="0"/>
              <a:t>Hemachandra</a:t>
            </a:r>
            <a:endParaRPr lang="en-US" dirty="0" smtClean="0"/>
          </a:p>
          <a:p>
            <a:pPr lvl="1"/>
            <a:r>
              <a:rPr lang="en-US" sz="2600" dirty="0" smtClean="0"/>
              <a:t>Was a Jain scholar, poet, and polymath</a:t>
            </a:r>
          </a:p>
          <a:p>
            <a:pPr lvl="1"/>
            <a:r>
              <a:rPr lang="en-US" sz="2600" dirty="0" smtClean="0"/>
              <a:t>Lived from 1088 to 1173 in India</a:t>
            </a:r>
            <a:endParaRPr lang="en-US" sz="2600" dirty="0"/>
          </a:p>
          <a:p>
            <a:pPr lvl="1"/>
            <a:r>
              <a:rPr lang="en-US" sz="2600" dirty="0" smtClean="0"/>
              <a:t>Came up with the Fibonacci sequence</a:t>
            </a:r>
            <a:br>
              <a:rPr lang="en-US" sz="2600" dirty="0" smtClean="0"/>
            </a:br>
            <a:r>
              <a:rPr lang="en-US" sz="2600" dirty="0" smtClean="0"/>
              <a:t>50 years before Fibonacci</a:t>
            </a:r>
          </a:p>
          <a:p>
            <a:pPr lvl="2"/>
            <a:r>
              <a:rPr lang="en-US" dirty="0" smtClean="0"/>
              <a:t>While coming up with different </a:t>
            </a:r>
            <a:br>
              <a:rPr lang="en-US" dirty="0" smtClean="0"/>
            </a:br>
            <a:r>
              <a:rPr lang="en-US" dirty="0" smtClean="0"/>
              <a:t>long and short syllable combinations </a:t>
            </a:r>
            <a:br>
              <a:rPr lang="en-US" dirty="0" smtClean="0"/>
            </a:br>
            <a:r>
              <a:rPr lang="en-US" dirty="0" smtClean="0"/>
              <a:t>for traditional poetry</a:t>
            </a:r>
          </a:p>
          <a:p>
            <a:pPr lvl="1"/>
            <a:endParaRPr lang="en-US" sz="2400" dirty="0" smtClean="0"/>
          </a:p>
          <a:p>
            <a:pPr lvl="1"/>
            <a:r>
              <a:rPr lang="en-US" sz="2400" dirty="0" smtClean="0"/>
              <a:t>https</a:t>
            </a:r>
            <a:r>
              <a:rPr lang="en-US" sz="2400" dirty="0"/>
              <a:t>://youtu.be/_</a:t>
            </a:r>
            <a:r>
              <a:rPr lang="en-US" sz="2400" dirty="0" smtClean="0"/>
              <a:t>32rgS8ClKw?t=1m54s</a:t>
            </a:r>
          </a:p>
          <a:p>
            <a:pPr lvl="1"/>
            <a:endParaRPr lang="en-US" sz="2400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21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22770" y="1051856"/>
            <a:ext cx="469846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5400" b="1" dirty="0" smtClean="0">
                <a:ln/>
                <a:pattFill prst="dkUpDiag">
                  <a:fgClr>
                    <a:prstClr val="white">
                      <a:lumMod val="50000"/>
                    </a:prstClr>
                  </a:fgClr>
                  <a:bgClr>
                    <a:prstClr val="black">
                      <a:lumMod val="75000"/>
                      <a:lumOff val="25000"/>
                    </a:prstClr>
                  </a:bgClr>
                </a:pattFill>
                <a:effectLst>
                  <a:outerShdw blurRad="38100" dist="19050" dir="2700000" algn="tl" rotWithShape="0">
                    <a:prstClr val="black">
                      <a:lumMod val="50000"/>
                      <a:alpha val="40000"/>
                    </a:prstClr>
                  </a:outerShdw>
                </a:effectLst>
                <a:ea typeface="ＭＳ Ｐゴシック" pitchFamily="34" charset="-128"/>
              </a:rPr>
              <a:t>Daily CS History</a:t>
            </a:r>
            <a:endParaRPr lang="en-US" sz="5400" b="1" dirty="0">
              <a:ln/>
              <a:pattFill prst="dkUpDiag">
                <a:fgClr>
                  <a:prstClr val="white">
                    <a:lumMod val="50000"/>
                  </a:prstClr>
                </a:fgClr>
                <a:bgClr>
                  <a:prstClr val="black">
                    <a:lumMod val="75000"/>
                    <a:lumOff val="25000"/>
                  </a:prstClr>
                </a:bgClr>
              </a:pattFill>
              <a:effectLst>
                <a:outerShdw blurRad="38100" dist="19050" dir="2700000" algn="tl" rotWithShape="0">
                  <a:prstClr val="black">
                    <a:lumMod val="50000"/>
                    <a:alpha val="40000"/>
                  </a:prstClr>
                </a:outerShdw>
              </a:effectLst>
              <a:ea typeface="ＭＳ Ｐゴシック" pitchFamily="34" charset="-12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6868" y="2304713"/>
            <a:ext cx="2449686" cy="3620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7240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 -1.85185E-6 L 0 -0.05324 " pathEditMode="relative" rAng="0" ptsTypes="AA">
                                      <p:cBhvr>
                                        <p:cTn id="6" dur="3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662"/>
                                    </p:animMotion>
                                    <p:animRot by="1500000">
                                      <p:cBhvr>
                                        <p:cTn id="7" dur="17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75" fill="hold">
                                          <p:stCondLst>
                                            <p:cond delay="17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75" fill="hold">
                                          <p:stCondLst>
                                            <p:cond delay="3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75" fill="hold">
                                          <p:stCondLst>
                                            <p:cond delay="5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75186"/>
            <a:ext cx="8332237" cy="4517689"/>
          </a:xfrm>
        </p:spPr>
        <p:txBody>
          <a:bodyPr/>
          <a:lstStyle/>
          <a:p>
            <a:r>
              <a:rPr lang="en-US" dirty="0"/>
              <a:t>Project 3 </a:t>
            </a:r>
            <a:r>
              <a:rPr lang="en-US" dirty="0" smtClean="0"/>
              <a:t>design is </a:t>
            </a:r>
            <a:r>
              <a:rPr lang="en-US" dirty="0"/>
              <a:t>due on Friday, </a:t>
            </a:r>
            <a:r>
              <a:rPr lang="en-US" dirty="0" smtClean="0"/>
              <a:t>May 4th</a:t>
            </a:r>
            <a:endParaRPr lang="en-US" dirty="0"/>
          </a:p>
          <a:p>
            <a:pPr lvl="1"/>
            <a:r>
              <a:rPr lang="en-US" dirty="0" smtClean="0"/>
              <a:t>Project itself is due </a:t>
            </a:r>
            <a:r>
              <a:rPr lang="en-US" dirty="0"/>
              <a:t>on Friday, </a:t>
            </a:r>
            <a:r>
              <a:rPr lang="en-US" dirty="0" smtClean="0"/>
              <a:t>May 11th</a:t>
            </a:r>
            <a:endParaRPr lang="en-US" dirty="0"/>
          </a:p>
          <a:p>
            <a:r>
              <a:rPr lang="en-US" dirty="0"/>
              <a:t>Survey #3 out on </a:t>
            </a:r>
            <a:r>
              <a:rPr lang="en-US" dirty="0" smtClean="0"/>
              <a:t>Monday, May 7th</a:t>
            </a:r>
            <a:endParaRPr lang="en-US" dirty="0"/>
          </a:p>
          <a:p>
            <a:pPr lvl="1"/>
            <a:r>
              <a:rPr lang="en-US" dirty="0"/>
              <a:t>Final exam metacognition quiz out on BB same day</a:t>
            </a:r>
          </a:p>
          <a:p>
            <a:pPr lvl="3"/>
            <a:endParaRPr lang="en-US" dirty="0" smtClean="0"/>
          </a:p>
          <a:p>
            <a:r>
              <a:rPr lang="en-US" dirty="0"/>
              <a:t>Course evaluations are </a:t>
            </a:r>
            <a:r>
              <a:rPr lang="en-US" dirty="0" smtClean="0"/>
              <a:t>out now</a:t>
            </a:r>
          </a:p>
          <a:p>
            <a:pPr lvl="1"/>
            <a:r>
              <a:rPr lang="en-US" sz="3200" dirty="0" smtClean="0"/>
              <a:t>Please complete them</a:t>
            </a:r>
          </a:p>
          <a:p>
            <a:r>
              <a:rPr lang="en-US" dirty="0" smtClean="0"/>
              <a:t>Final </a:t>
            </a:r>
            <a:r>
              <a:rPr lang="en-US" dirty="0"/>
              <a:t>exam </a:t>
            </a:r>
            <a:r>
              <a:rPr lang="en-US" dirty="0" smtClean="0"/>
              <a:t>is </a:t>
            </a:r>
            <a:r>
              <a:rPr lang="en-US" sz="3200" dirty="0" smtClean="0"/>
              <a:t>Friday</a:t>
            </a:r>
            <a:r>
              <a:rPr lang="en-US" sz="3200" dirty="0"/>
              <a:t>, May 18th from 6 to 8 PM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lvl="2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6778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Exam Locations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75186"/>
            <a:ext cx="8612155" cy="4517689"/>
          </a:xfrm>
        </p:spPr>
        <p:txBody>
          <a:bodyPr/>
          <a:lstStyle/>
          <a:p>
            <a:r>
              <a:rPr lang="en-US" dirty="0" smtClean="0"/>
              <a:t>Find your room ahead of time!</a:t>
            </a:r>
          </a:p>
          <a:p>
            <a:pPr lvl="3"/>
            <a:endParaRPr lang="en-US" dirty="0"/>
          </a:p>
          <a:p>
            <a:r>
              <a:rPr lang="en-US" sz="2800" b="1" dirty="0" smtClean="0"/>
              <a:t>Engineering 027 </a:t>
            </a:r>
            <a:r>
              <a:rPr lang="en-US" sz="2800" dirty="0" smtClean="0"/>
              <a:t>- </a:t>
            </a:r>
            <a:r>
              <a:rPr lang="en-US" sz="2800" dirty="0"/>
              <a:t>Sections </a:t>
            </a:r>
            <a:r>
              <a:rPr lang="en-US" sz="2800" dirty="0" smtClean="0"/>
              <a:t>8, 9, 10, 11, 12</a:t>
            </a:r>
          </a:p>
          <a:p>
            <a:pPr marL="0" indent="0">
              <a:buNone/>
            </a:pPr>
            <a:r>
              <a:rPr lang="en-US" sz="2800" dirty="0" smtClean="0"/>
              <a:t>						</a:t>
            </a:r>
            <a:r>
              <a:rPr lang="en-US" sz="2800" dirty="0"/>
              <a:t> </a:t>
            </a:r>
            <a:r>
              <a:rPr lang="en-US" sz="2800" dirty="0" smtClean="0"/>
              <a:t>  Section</a:t>
            </a:r>
            <a:r>
              <a:rPr lang="en-US" sz="2800" dirty="0" smtClean="0"/>
              <a:t>  6</a:t>
            </a:r>
            <a:endParaRPr lang="en-US" sz="2800" dirty="0"/>
          </a:p>
          <a:p>
            <a:endParaRPr lang="en-US" sz="2800" b="1" dirty="0" smtClean="0"/>
          </a:p>
          <a:p>
            <a:r>
              <a:rPr lang="en-US" sz="2800" b="1" dirty="0" err="1" smtClean="0"/>
              <a:t>Meyerhoff</a:t>
            </a:r>
            <a:r>
              <a:rPr lang="en-US" sz="2800" b="1" dirty="0" smtClean="0"/>
              <a:t> </a:t>
            </a:r>
            <a:r>
              <a:rPr lang="en-US" sz="2800" b="1" dirty="0"/>
              <a:t>030</a:t>
            </a:r>
            <a:r>
              <a:rPr lang="en-US" sz="2800" dirty="0"/>
              <a:t> - Sections </a:t>
            </a:r>
            <a:r>
              <a:rPr lang="en-US" sz="2800" dirty="0" smtClean="0"/>
              <a:t>2, 3, 4, 5</a:t>
            </a:r>
          </a:p>
          <a:p>
            <a:pPr marL="0" indent="0">
              <a:buNone/>
            </a:pPr>
            <a:r>
              <a:rPr lang="en-US" sz="2800" dirty="0" smtClean="0"/>
              <a:t>						</a:t>
            </a:r>
            <a:r>
              <a:rPr lang="en-US" sz="2800" dirty="0"/>
              <a:t> </a:t>
            </a:r>
            <a:r>
              <a:rPr lang="en-US" sz="2800" dirty="0" smtClean="0"/>
              <a:t>Sections </a:t>
            </a:r>
            <a:r>
              <a:rPr lang="en-US" sz="2800" dirty="0" smtClean="0"/>
              <a:t>14, 15, 16, 17, 30</a:t>
            </a:r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2055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Image 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err="1" smtClean="0"/>
              <a:t>Hemachandra</a:t>
            </a:r>
            <a:r>
              <a:rPr lang="en-US" sz="2000" dirty="0" smtClean="0"/>
              <a:t>:</a:t>
            </a:r>
          </a:p>
          <a:p>
            <a:pPr lvl="1"/>
            <a:r>
              <a:rPr lang="en-US" sz="1800" dirty="0"/>
              <a:t>https://commons.wikimedia.org/wiki/File:Hemachandra.gif</a:t>
            </a:r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24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5554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Any Questions from Last Time?</a:t>
            </a:r>
          </a:p>
        </p:txBody>
      </p:sp>
    </p:spTree>
    <p:extLst>
      <p:ext uri="{BB962C8B-B14F-4D97-AF65-F5344CB8AC3E}">
        <p14:creationId xmlns:p14="http://schemas.microsoft.com/office/powerpoint/2010/main" val="3135804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To understand more about how data is represented inside the computer</a:t>
            </a:r>
          </a:p>
          <a:p>
            <a:pPr lvl="1"/>
            <a:r>
              <a:rPr lang="en-US" altLang="en-US" dirty="0" smtClean="0"/>
              <a:t>Hexadecimal numbers</a:t>
            </a:r>
          </a:p>
          <a:p>
            <a:r>
              <a:rPr lang="en-US" altLang="en-US" dirty="0" smtClean="0"/>
              <a:t>To show how to print in color</a:t>
            </a:r>
          </a:p>
          <a:p>
            <a:endParaRPr lang="en-US" altLang="en-US" dirty="0"/>
          </a:p>
          <a:p>
            <a:r>
              <a:rPr lang="en-US" altLang="en-US" dirty="0" smtClean="0"/>
              <a:t>To learn a possibly useful method</a:t>
            </a:r>
            <a:br>
              <a:rPr lang="en-US" altLang="en-US" dirty="0" smtClean="0"/>
            </a:br>
            <a:r>
              <a:rPr lang="en-US" altLang="en-US" dirty="0" smtClean="0"/>
              <a:t>for your Project 3</a:t>
            </a:r>
            <a:endParaRPr lang="en-US" altLang="en-US" u="sng" dirty="0" smtClean="0"/>
          </a:p>
          <a:p>
            <a:endParaRPr lang="en-US" alt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4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2175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5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Hexadecimal Numbers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773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Decimal Representation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Decimal uses 10 digits</a:t>
            </a:r>
          </a:p>
          <a:p>
            <a:pPr lvl="1"/>
            <a:r>
              <a:rPr lang="en-US" u="sng" dirty="0" smtClean="0"/>
              <a:t>Deci</a:t>
            </a:r>
            <a:r>
              <a:rPr lang="en-US" dirty="0" smtClean="0"/>
              <a:t>mal, </a:t>
            </a:r>
            <a:r>
              <a:rPr lang="en-US" i="1" dirty="0" err="1" smtClean="0"/>
              <a:t>deci</a:t>
            </a:r>
            <a:r>
              <a:rPr lang="en-US" dirty="0" smtClean="0"/>
              <a:t> = 10</a:t>
            </a:r>
          </a:p>
          <a:p>
            <a:pPr lvl="1"/>
            <a:r>
              <a:rPr lang="en-US" dirty="0" smtClean="0"/>
              <a:t>The digits used are 0, 1, 2, 3, 4, 5, 6, 7, 8, and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6</a:t>
            </a:fld>
            <a:endParaRPr lang="en-US" altLang="en-US"/>
          </a:p>
        </p:txBody>
      </p:sp>
      <p:sp>
        <p:nvSpPr>
          <p:cNvPr id="5" name="Rectangle 4"/>
          <p:cNvSpPr/>
          <p:nvPr/>
        </p:nvSpPr>
        <p:spPr>
          <a:xfrm>
            <a:off x="3748424" y="4936244"/>
            <a:ext cx="950494" cy="99313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prstClr val="black"/>
                </a:solidFill>
              </a:rPr>
              <a:t>5</a:t>
            </a:r>
            <a:endParaRPr lang="en-US" sz="4000" dirty="0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87366" y="5920049"/>
            <a:ext cx="90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prstClr val="black"/>
                </a:solidFill>
              </a:rPr>
              <a:t>10</a:t>
            </a:r>
            <a:r>
              <a:rPr lang="en-US" sz="3600" baseline="30000" dirty="0" smtClean="0">
                <a:solidFill>
                  <a:prstClr val="black"/>
                </a:solidFill>
              </a:rPr>
              <a:t>4</a:t>
            </a:r>
            <a:endParaRPr lang="en-US" sz="3600" baseline="30000" dirty="0">
              <a:solidFill>
                <a:prstClr val="black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703667" y="4934574"/>
            <a:ext cx="950494" cy="99480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prstClr val="black"/>
                </a:solidFill>
              </a:rPr>
              <a:t>4</a:t>
            </a:r>
            <a:endParaRPr lang="en-US" sz="4000" dirty="0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737861" y="5921719"/>
            <a:ext cx="90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prstClr val="black"/>
                </a:solidFill>
              </a:rPr>
              <a:t>10</a:t>
            </a:r>
            <a:r>
              <a:rPr lang="en-US" sz="3600" baseline="30000" dirty="0">
                <a:solidFill>
                  <a:prstClr val="black"/>
                </a:solidFill>
              </a:rPr>
              <a:t>3</a:t>
            </a:r>
          </a:p>
        </p:txBody>
      </p:sp>
      <p:sp>
        <p:nvSpPr>
          <p:cNvPr id="9" name="Rectangle 8"/>
          <p:cNvSpPr/>
          <p:nvPr/>
        </p:nvSpPr>
        <p:spPr>
          <a:xfrm>
            <a:off x="5658910" y="4934574"/>
            <a:ext cx="950494" cy="99480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prstClr val="black"/>
                </a:solidFill>
              </a:rPr>
              <a:t>2</a:t>
            </a:r>
            <a:endParaRPr lang="en-US" sz="4000" dirty="0">
              <a:solidFill>
                <a:prstClr val="black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688042" y="5921719"/>
            <a:ext cx="90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prstClr val="black"/>
                </a:solidFill>
              </a:rPr>
              <a:t>10</a:t>
            </a:r>
            <a:r>
              <a:rPr lang="en-US" sz="3600" baseline="30000" dirty="0">
                <a:solidFill>
                  <a:prstClr val="black"/>
                </a:solidFill>
              </a:rPr>
              <a:t>2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614153" y="4934574"/>
            <a:ext cx="950494" cy="99480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prstClr val="black"/>
                </a:solidFill>
              </a:rPr>
              <a:t>1</a:t>
            </a:r>
            <a:endParaRPr lang="en-US" sz="4000" dirty="0">
              <a:solidFill>
                <a:prstClr val="black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638536" y="5921719"/>
            <a:ext cx="90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prstClr val="black"/>
                </a:solidFill>
              </a:rPr>
              <a:t>10</a:t>
            </a:r>
            <a:r>
              <a:rPr lang="en-US" sz="3600" baseline="30000" dirty="0">
                <a:solidFill>
                  <a:prstClr val="black"/>
                </a:solidFill>
              </a:rPr>
              <a:t>1</a:t>
            </a:r>
          </a:p>
        </p:txBody>
      </p:sp>
      <p:sp>
        <p:nvSpPr>
          <p:cNvPr id="13" name="Rectangle 12"/>
          <p:cNvSpPr/>
          <p:nvPr/>
        </p:nvSpPr>
        <p:spPr>
          <a:xfrm>
            <a:off x="7569394" y="4934574"/>
            <a:ext cx="950494" cy="99480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prstClr val="black"/>
                </a:solidFill>
              </a:rPr>
              <a:t>0</a:t>
            </a:r>
            <a:endParaRPr lang="en-US" sz="4000" dirty="0">
              <a:solidFill>
                <a:prstClr val="black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593457" y="5921719"/>
            <a:ext cx="90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prstClr val="black"/>
                </a:solidFill>
              </a:rPr>
              <a:t>10</a:t>
            </a:r>
            <a:r>
              <a:rPr lang="en-US" sz="3600" baseline="30000" dirty="0">
                <a:solidFill>
                  <a:prstClr val="black"/>
                </a:solidFill>
              </a:rPr>
              <a:t>0</a:t>
            </a:r>
          </a:p>
        </p:txBody>
      </p:sp>
      <p:sp>
        <p:nvSpPr>
          <p:cNvPr id="15" name="TextBox 14"/>
          <p:cNvSpPr txBox="1"/>
          <p:nvPr/>
        </p:nvSpPr>
        <p:spPr>
          <a:xfrm rot="18900000">
            <a:off x="3535319" y="4117691"/>
            <a:ext cx="23801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prstClr val="black"/>
                </a:solidFill>
              </a:rPr>
              <a:t>ten thousands</a:t>
            </a:r>
            <a:endParaRPr lang="en-US" sz="2000" baseline="30000" dirty="0">
              <a:solidFill>
                <a:prstClr val="black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793181" y="4936244"/>
            <a:ext cx="950494" cy="99313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prstClr val="black"/>
                </a:solidFill>
              </a:rPr>
              <a:t>7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829296" y="5927710"/>
            <a:ext cx="90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prstClr val="black"/>
                </a:solidFill>
              </a:rPr>
              <a:t>10</a:t>
            </a:r>
            <a:r>
              <a:rPr lang="en-US" sz="3600" baseline="30000" dirty="0">
                <a:solidFill>
                  <a:prstClr val="black"/>
                </a:solidFill>
              </a:rPr>
              <a:t>5</a:t>
            </a:r>
          </a:p>
        </p:txBody>
      </p:sp>
      <p:sp>
        <p:nvSpPr>
          <p:cNvPr id="23" name="TextBox 22"/>
          <p:cNvSpPr txBox="1"/>
          <p:nvPr/>
        </p:nvSpPr>
        <p:spPr>
          <a:xfrm rot="18900000">
            <a:off x="2822823" y="4047393"/>
            <a:ext cx="183598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prstClr val="black"/>
                </a:solidFill>
              </a:rPr>
              <a:t> hundred</a:t>
            </a:r>
            <a:br>
              <a:rPr lang="en-US" sz="2000" dirty="0" smtClean="0">
                <a:solidFill>
                  <a:prstClr val="black"/>
                </a:solidFill>
              </a:rPr>
            </a:br>
            <a:r>
              <a:rPr lang="en-US" sz="2000" dirty="0" smtClean="0">
                <a:solidFill>
                  <a:prstClr val="black"/>
                </a:solidFill>
              </a:rPr>
              <a:t>      thousands</a:t>
            </a:r>
            <a:endParaRPr lang="en-US" sz="2000" baseline="30000" dirty="0">
              <a:solidFill>
                <a:prstClr val="black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837938" y="4936244"/>
            <a:ext cx="950494" cy="99313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prstClr val="black"/>
                </a:solidFill>
              </a:rPr>
              <a:t>8</a:t>
            </a:r>
            <a:endParaRPr lang="en-US" sz="4000" dirty="0">
              <a:solidFill>
                <a:prstClr val="black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867514" y="5926040"/>
            <a:ext cx="90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prstClr val="black"/>
                </a:solidFill>
              </a:rPr>
              <a:t>10</a:t>
            </a:r>
            <a:r>
              <a:rPr lang="en-US" sz="3600" baseline="30000" dirty="0">
                <a:solidFill>
                  <a:prstClr val="black"/>
                </a:solidFill>
              </a:rPr>
              <a:t>6</a:t>
            </a:r>
          </a:p>
        </p:txBody>
      </p:sp>
      <p:sp>
        <p:nvSpPr>
          <p:cNvPr id="26" name="TextBox 25"/>
          <p:cNvSpPr txBox="1"/>
          <p:nvPr/>
        </p:nvSpPr>
        <p:spPr>
          <a:xfrm rot="18900000">
            <a:off x="1716284" y="4361085"/>
            <a:ext cx="16917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prstClr val="black"/>
                </a:solidFill>
              </a:rPr>
              <a:t>millions</a:t>
            </a:r>
            <a:endParaRPr lang="en-US" sz="2000" baseline="30000" dirty="0">
              <a:solidFill>
                <a:prstClr val="black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82695" y="4936244"/>
            <a:ext cx="950494" cy="99313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prstClr val="black"/>
                </a:solidFill>
              </a:rPr>
              <a:t>9</a:t>
            </a:r>
            <a:endParaRPr lang="en-US" sz="4000" dirty="0">
              <a:solidFill>
                <a:prstClr val="black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906758" y="5918379"/>
            <a:ext cx="90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prstClr val="black"/>
                </a:solidFill>
              </a:rPr>
              <a:t>10</a:t>
            </a:r>
            <a:r>
              <a:rPr lang="en-US" sz="3600" baseline="30000" dirty="0">
                <a:solidFill>
                  <a:prstClr val="black"/>
                </a:solidFill>
              </a:rPr>
              <a:t>7</a:t>
            </a:r>
          </a:p>
        </p:txBody>
      </p:sp>
      <p:sp>
        <p:nvSpPr>
          <p:cNvPr id="29" name="TextBox 28"/>
          <p:cNvSpPr txBox="1"/>
          <p:nvPr/>
        </p:nvSpPr>
        <p:spPr>
          <a:xfrm rot="18900000">
            <a:off x="706933" y="4243764"/>
            <a:ext cx="2023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prstClr val="black"/>
                </a:solidFill>
              </a:rPr>
              <a:t>ten millions</a:t>
            </a:r>
            <a:endParaRPr lang="en-US" sz="2000" baseline="30000" dirty="0">
              <a:solidFill>
                <a:prstClr val="black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 rot="18900000">
            <a:off x="4586730" y="4275322"/>
            <a:ext cx="19343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prstClr val="black"/>
                </a:solidFill>
              </a:rPr>
              <a:t>thousands</a:t>
            </a:r>
            <a:endParaRPr lang="en-US" sz="2000" baseline="30000" dirty="0">
              <a:solidFill>
                <a:prstClr val="black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 rot="18900000">
            <a:off x="5594596" y="4326157"/>
            <a:ext cx="16040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prstClr val="black"/>
                </a:solidFill>
              </a:rPr>
              <a:t>hundreds</a:t>
            </a:r>
            <a:endParaRPr lang="en-US" sz="2000" baseline="30000" dirty="0">
              <a:solidFill>
                <a:prstClr val="black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 rot="18900000">
            <a:off x="6544724" y="4437071"/>
            <a:ext cx="13261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prstClr val="black"/>
                </a:solidFill>
              </a:rPr>
              <a:t>tens</a:t>
            </a:r>
            <a:endParaRPr lang="en-US" sz="2000" baseline="30000" dirty="0">
              <a:solidFill>
                <a:prstClr val="black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 rot="18900000">
            <a:off x="7469408" y="4454682"/>
            <a:ext cx="13992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prstClr val="black"/>
                </a:solidFill>
              </a:rPr>
              <a:t>ones</a:t>
            </a:r>
            <a:endParaRPr lang="en-US" sz="2000" baseline="30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1147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 animBg="1"/>
      <p:bldP spid="8" grpId="0"/>
      <p:bldP spid="9" grpId="0" animBg="1"/>
      <p:bldP spid="10" grpId="0"/>
      <p:bldP spid="11" grpId="0" animBg="1"/>
      <p:bldP spid="12" grpId="0"/>
      <p:bldP spid="13" grpId="0" animBg="1"/>
      <p:bldP spid="14" grpId="0"/>
      <p:bldP spid="15" grpId="0"/>
      <p:bldP spid="21" grpId="0" animBg="1"/>
      <p:bldP spid="22" grpId="0"/>
      <p:bldP spid="23" grpId="0"/>
      <p:bldP spid="24" grpId="0" animBg="1"/>
      <p:bldP spid="25" grpId="0"/>
      <p:bldP spid="26" grpId="0"/>
      <p:bldP spid="27" grpId="0" animBg="1"/>
      <p:bldP spid="28" grpId="0"/>
      <p:bldP spid="29" grpId="0"/>
      <p:bldP spid="30" grpId="0"/>
      <p:bldP spid="31" grpId="0"/>
      <p:bldP spid="32" grpId="0"/>
      <p:bldP spid="3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Representation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Binary uses 2 </a:t>
            </a:r>
            <a:r>
              <a:rPr lang="en-US" dirty="0" smtClean="0"/>
              <a:t>digits</a:t>
            </a:r>
          </a:p>
          <a:p>
            <a:pPr lvl="1"/>
            <a:r>
              <a:rPr lang="en-US" u="sng" dirty="0" smtClean="0"/>
              <a:t>Bi</a:t>
            </a:r>
            <a:r>
              <a:rPr lang="en-US" dirty="0" smtClean="0"/>
              <a:t>nary</a:t>
            </a:r>
            <a:r>
              <a:rPr lang="en-US" dirty="0"/>
              <a:t>, </a:t>
            </a:r>
            <a:r>
              <a:rPr lang="en-US" i="1" dirty="0"/>
              <a:t>bi</a:t>
            </a:r>
            <a:r>
              <a:rPr lang="en-US" dirty="0"/>
              <a:t> = </a:t>
            </a:r>
            <a:r>
              <a:rPr lang="en-US" dirty="0" smtClean="0"/>
              <a:t>2</a:t>
            </a:r>
            <a:endParaRPr lang="en-US" dirty="0"/>
          </a:p>
          <a:p>
            <a:pPr lvl="1"/>
            <a:r>
              <a:rPr lang="en-US" dirty="0"/>
              <a:t>The digits used are 0 and 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7</a:t>
            </a:fld>
            <a:endParaRPr lang="en-US" altLang="en-US"/>
          </a:p>
        </p:txBody>
      </p:sp>
      <p:sp>
        <p:nvSpPr>
          <p:cNvPr id="5" name="Rectangle 4"/>
          <p:cNvSpPr/>
          <p:nvPr/>
        </p:nvSpPr>
        <p:spPr>
          <a:xfrm>
            <a:off x="3748424" y="4936242"/>
            <a:ext cx="950494" cy="99313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prstClr val="black"/>
                </a:solidFill>
              </a:rPr>
              <a:t>1</a:t>
            </a:r>
            <a:endParaRPr lang="en-US" sz="4000" dirty="0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87366" y="5920047"/>
            <a:ext cx="90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prstClr val="black"/>
                </a:solidFill>
              </a:rPr>
              <a:t>2</a:t>
            </a:r>
            <a:r>
              <a:rPr lang="en-US" sz="3600" baseline="30000" dirty="0" smtClean="0">
                <a:solidFill>
                  <a:prstClr val="black"/>
                </a:solidFill>
              </a:rPr>
              <a:t>4</a:t>
            </a:r>
            <a:endParaRPr lang="en-US" sz="3600" baseline="30000" dirty="0">
              <a:solidFill>
                <a:prstClr val="black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703667" y="4934572"/>
            <a:ext cx="950494" cy="99480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prstClr val="black"/>
                </a:solidFill>
              </a:rPr>
              <a:t>1</a:t>
            </a:r>
            <a:endParaRPr lang="en-US" sz="4000" dirty="0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737861" y="5921717"/>
            <a:ext cx="90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prstClr val="black"/>
                </a:solidFill>
              </a:rPr>
              <a:t>2</a:t>
            </a:r>
            <a:r>
              <a:rPr lang="en-US" sz="3600" baseline="30000" dirty="0" smtClean="0">
                <a:solidFill>
                  <a:prstClr val="black"/>
                </a:solidFill>
              </a:rPr>
              <a:t>3</a:t>
            </a:r>
            <a:endParaRPr lang="en-US" sz="3600" baseline="30000" dirty="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658910" y="4934572"/>
            <a:ext cx="950494" cy="99480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prstClr val="black"/>
                </a:solidFill>
              </a:rPr>
              <a:t>1</a:t>
            </a:r>
            <a:endParaRPr lang="en-US" sz="4000" dirty="0">
              <a:solidFill>
                <a:prstClr val="black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688042" y="5921717"/>
            <a:ext cx="90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prstClr val="black"/>
                </a:solidFill>
              </a:rPr>
              <a:t>2</a:t>
            </a:r>
            <a:r>
              <a:rPr lang="en-US" sz="3600" baseline="30000" dirty="0" smtClean="0">
                <a:solidFill>
                  <a:prstClr val="black"/>
                </a:solidFill>
              </a:rPr>
              <a:t>2</a:t>
            </a:r>
            <a:endParaRPr lang="en-US" sz="3600" baseline="30000" dirty="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614153" y="4934572"/>
            <a:ext cx="950494" cy="99480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prstClr val="black"/>
                </a:solidFill>
              </a:rPr>
              <a:t>1</a:t>
            </a:r>
            <a:endParaRPr lang="en-US" sz="4000" dirty="0">
              <a:solidFill>
                <a:prstClr val="black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638536" y="5921717"/>
            <a:ext cx="90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prstClr val="black"/>
                </a:solidFill>
              </a:rPr>
              <a:t>2</a:t>
            </a:r>
            <a:r>
              <a:rPr lang="en-US" sz="3600" baseline="30000" dirty="0" smtClean="0">
                <a:solidFill>
                  <a:prstClr val="black"/>
                </a:solidFill>
              </a:rPr>
              <a:t>1</a:t>
            </a:r>
            <a:endParaRPr lang="en-US" sz="3600" baseline="30000" dirty="0">
              <a:solidFill>
                <a:prstClr val="black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569394" y="4934572"/>
            <a:ext cx="950494" cy="99480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prstClr val="black"/>
                </a:solidFill>
              </a:rPr>
              <a:t>0</a:t>
            </a:r>
            <a:endParaRPr lang="en-US" sz="4000" dirty="0">
              <a:solidFill>
                <a:prstClr val="black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593457" y="5921717"/>
            <a:ext cx="90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prstClr val="black"/>
                </a:solidFill>
              </a:rPr>
              <a:t>2</a:t>
            </a:r>
            <a:r>
              <a:rPr lang="en-US" sz="3600" baseline="30000" dirty="0" smtClean="0">
                <a:solidFill>
                  <a:prstClr val="black"/>
                </a:solidFill>
              </a:rPr>
              <a:t>0</a:t>
            </a:r>
            <a:endParaRPr lang="en-US" sz="3600" baseline="30000" dirty="0">
              <a:solidFill>
                <a:prstClr val="black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 rot="18900000">
            <a:off x="3607503" y="4291959"/>
            <a:ext cx="18872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prstClr val="black"/>
                </a:solidFill>
              </a:rPr>
              <a:t>sixteens</a:t>
            </a:r>
            <a:endParaRPr lang="en-US" sz="2000" baseline="30000" dirty="0">
              <a:solidFill>
                <a:prstClr val="black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 rot="18900000">
            <a:off x="4637085" y="4396885"/>
            <a:ext cx="15905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prstClr val="black"/>
                </a:solidFill>
              </a:rPr>
              <a:t>eights</a:t>
            </a:r>
            <a:endParaRPr lang="en-US" sz="2000" baseline="30000" dirty="0">
              <a:solidFill>
                <a:prstClr val="black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 rot="18900000">
            <a:off x="5623894" y="4396885"/>
            <a:ext cx="14039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prstClr val="black"/>
                </a:solidFill>
              </a:rPr>
              <a:t>fours</a:t>
            </a:r>
            <a:endParaRPr lang="en-US" sz="2000" baseline="30000" dirty="0">
              <a:solidFill>
                <a:prstClr val="black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 rot="18900000">
            <a:off x="6544724" y="4437069"/>
            <a:ext cx="13261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prstClr val="black"/>
                </a:solidFill>
              </a:rPr>
              <a:t>twos</a:t>
            </a:r>
            <a:endParaRPr lang="en-US" sz="2000" baseline="30000" dirty="0">
              <a:solidFill>
                <a:prstClr val="black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 rot="18900000">
            <a:off x="7469408" y="4454680"/>
            <a:ext cx="13992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prstClr val="black"/>
                </a:solidFill>
              </a:rPr>
              <a:t>ones</a:t>
            </a:r>
            <a:endParaRPr lang="en-US" sz="2000" baseline="30000" dirty="0">
              <a:solidFill>
                <a:prstClr val="black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793181" y="4936242"/>
            <a:ext cx="950494" cy="99313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prstClr val="black"/>
                </a:solidFill>
              </a:rPr>
              <a:t>0</a:t>
            </a:r>
            <a:endParaRPr lang="en-US" sz="4000" dirty="0">
              <a:solidFill>
                <a:prstClr val="black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829296" y="5927708"/>
            <a:ext cx="90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prstClr val="black"/>
                </a:solidFill>
              </a:rPr>
              <a:t>2</a:t>
            </a:r>
            <a:r>
              <a:rPr lang="en-US" sz="3600" baseline="30000" dirty="0" smtClean="0">
                <a:solidFill>
                  <a:prstClr val="black"/>
                </a:solidFill>
              </a:rPr>
              <a:t>5</a:t>
            </a:r>
            <a:endParaRPr lang="en-US" sz="3600" baseline="30000" dirty="0">
              <a:solidFill>
                <a:prstClr val="black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 rot="18900000">
            <a:off x="2834208" y="4228765"/>
            <a:ext cx="17582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prstClr val="black"/>
                </a:solidFill>
              </a:rPr>
              <a:t>thirty-twos</a:t>
            </a:r>
            <a:endParaRPr lang="en-US" sz="2000" baseline="30000" dirty="0">
              <a:solidFill>
                <a:prstClr val="black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837938" y="4936242"/>
            <a:ext cx="950494" cy="99313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prstClr val="black"/>
                </a:solidFill>
              </a:rPr>
              <a:t>0</a:t>
            </a:r>
            <a:endParaRPr lang="en-US" sz="4000" dirty="0">
              <a:solidFill>
                <a:prstClr val="black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867514" y="5926038"/>
            <a:ext cx="90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prstClr val="black"/>
                </a:solidFill>
              </a:rPr>
              <a:t>2</a:t>
            </a:r>
            <a:r>
              <a:rPr lang="en-US" sz="3600" baseline="30000" dirty="0" smtClean="0">
                <a:solidFill>
                  <a:prstClr val="black"/>
                </a:solidFill>
              </a:rPr>
              <a:t>6</a:t>
            </a:r>
            <a:endParaRPr lang="en-US" sz="3600" baseline="30000" dirty="0">
              <a:solidFill>
                <a:prstClr val="black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 rot="18900000">
            <a:off x="1679565" y="4272435"/>
            <a:ext cx="19424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prstClr val="black"/>
                </a:solidFill>
              </a:rPr>
              <a:t>sixty-fours</a:t>
            </a:r>
            <a:endParaRPr lang="en-US" sz="2000" baseline="30000" dirty="0">
              <a:solidFill>
                <a:prstClr val="black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82695" y="4936242"/>
            <a:ext cx="950494" cy="99313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prstClr val="black"/>
                </a:solidFill>
              </a:rPr>
              <a:t>1</a:t>
            </a:r>
            <a:endParaRPr lang="en-US" sz="4000" dirty="0">
              <a:solidFill>
                <a:prstClr val="black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906758" y="5918377"/>
            <a:ext cx="90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prstClr val="black"/>
                </a:solidFill>
              </a:rPr>
              <a:t>2</a:t>
            </a:r>
            <a:r>
              <a:rPr lang="en-US" sz="3600" baseline="30000" dirty="0" smtClean="0">
                <a:solidFill>
                  <a:prstClr val="black"/>
                </a:solidFill>
              </a:rPr>
              <a:t>7</a:t>
            </a:r>
            <a:endParaRPr lang="en-US" sz="3600" baseline="30000" dirty="0">
              <a:solidFill>
                <a:prstClr val="black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 rot="18900000">
            <a:off x="635766" y="3918063"/>
            <a:ext cx="25095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prstClr val="black"/>
                </a:solidFill>
              </a:rPr>
              <a:t>   one hundred and</a:t>
            </a:r>
            <a:br>
              <a:rPr lang="en-US" sz="2000" dirty="0" smtClean="0">
                <a:solidFill>
                  <a:prstClr val="black"/>
                </a:solidFill>
              </a:rPr>
            </a:br>
            <a:r>
              <a:rPr lang="en-US" sz="2000" dirty="0" smtClean="0">
                <a:solidFill>
                  <a:prstClr val="black"/>
                </a:solidFill>
              </a:rPr>
              <a:t>         twenty-eights</a:t>
            </a:r>
            <a:endParaRPr lang="en-US" sz="2000" baseline="30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7563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 animBg="1"/>
      <p:bldP spid="8" grpId="0"/>
      <p:bldP spid="9" grpId="0" animBg="1"/>
      <p:bldP spid="10" grpId="0"/>
      <p:bldP spid="11" grpId="0" animBg="1"/>
      <p:bldP spid="12" grpId="0"/>
      <p:bldP spid="13" grpId="0" animBg="1"/>
      <p:bldP spid="14" grpId="0"/>
      <p:bldP spid="15" grpId="0"/>
      <p:bldP spid="16" grpId="0"/>
      <p:bldP spid="17" grpId="0"/>
      <p:bldP spid="18" grpId="0"/>
      <p:bldP spid="19" grpId="0"/>
      <p:bldP spid="21" grpId="0" animBg="1"/>
      <p:bldP spid="22" grpId="0"/>
      <p:bldP spid="23" grpId="0"/>
      <p:bldP spid="24" grpId="0" animBg="1"/>
      <p:bldP spid="25" grpId="0"/>
      <p:bldP spid="26" grpId="0"/>
      <p:bldP spid="27" grpId="0" animBg="1"/>
      <p:bldP spid="28" grpId="0"/>
      <p:bldP spid="2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Hexadecimal Representation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75186"/>
            <a:ext cx="9097347" cy="4517689"/>
          </a:xfrm>
        </p:spPr>
        <p:txBody>
          <a:bodyPr/>
          <a:lstStyle/>
          <a:p>
            <a:r>
              <a:rPr lang="en-US" dirty="0"/>
              <a:t>Hexadecimal (or just “hex”) uses 16 digits </a:t>
            </a:r>
          </a:p>
          <a:p>
            <a:pPr lvl="1"/>
            <a:r>
              <a:rPr lang="en-US" u="sng" dirty="0" smtClean="0"/>
              <a:t>Hex</a:t>
            </a:r>
            <a:r>
              <a:rPr lang="en-US" dirty="0" smtClean="0"/>
              <a:t>a</a:t>
            </a:r>
            <a:r>
              <a:rPr lang="en-US" u="sng" dirty="0" smtClean="0"/>
              <a:t>deci</a:t>
            </a:r>
            <a:r>
              <a:rPr lang="en-US" dirty="0" smtClean="0"/>
              <a:t>mal, </a:t>
            </a:r>
            <a:r>
              <a:rPr lang="en-US" i="1" dirty="0" smtClean="0"/>
              <a:t>hex</a:t>
            </a:r>
            <a:r>
              <a:rPr lang="en-US" dirty="0" smtClean="0"/>
              <a:t> = 6 plus </a:t>
            </a:r>
            <a:r>
              <a:rPr lang="en-US" i="1" dirty="0" err="1" smtClean="0"/>
              <a:t>deci</a:t>
            </a:r>
            <a:r>
              <a:rPr lang="en-US" dirty="0" smtClean="0"/>
              <a:t> = 10 </a:t>
            </a:r>
            <a:r>
              <a:rPr lang="en-US" dirty="0" smtClean="0">
                <a:sym typeface="Wingdings" panose="05000000000000000000" pitchFamily="2" charset="2"/>
              </a:rPr>
              <a:t> 16</a:t>
            </a:r>
            <a:endParaRPr lang="en-US" dirty="0" smtClean="0"/>
          </a:p>
          <a:p>
            <a:pPr lvl="1"/>
            <a:r>
              <a:rPr lang="en-US" dirty="0" smtClean="0"/>
              <a:t>The digits used are 0, 1, 2, 3, 4, 5, 6, 7, 8, and 9</a:t>
            </a:r>
          </a:p>
          <a:p>
            <a:pPr lvl="2"/>
            <a:r>
              <a:rPr lang="en-US" dirty="0" smtClean="0"/>
              <a:t>And letters A (10), B (11), C (12), D (13), E (14), and F (15)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8</a:t>
            </a:fld>
            <a:endParaRPr lang="en-US" altLang="en-US"/>
          </a:p>
        </p:txBody>
      </p:sp>
      <p:sp>
        <p:nvSpPr>
          <p:cNvPr id="5" name="Rectangle 4"/>
          <p:cNvSpPr/>
          <p:nvPr/>
        </p:nvSpPr>
        <p:spPr>
          <a:xfrm>
            <a:off x="3748424" y="4936244"/>
            <a:ext cx="950494" cy="99313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prstClr val="black"/>
                </a:solidFill>
              </a:rPr>
              <a:t>8</a:t>
            </a:r>
            <a:endParaRPr lang="en-US" sz="4000" dirty="0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87366" y="5920049"/>
            <a:ext cx="90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prstClr val="black"/>
                </a:solidFill>
              </a:rPr>
              <a:t>16</a:t>
            </a:r>
            <a:r>
              <a:rPr lang="en-US" sz="3600" baseline="30000" dirty="0" smtClean="0">
                <a:solidFill>
                  <a:prstClr val="black"/>
                </a:solidFill>
              </a:rPr>
              <a:t>4</a:t>
            </a:r>
            <a:endParaRPr lang="en-US" sz="3600" baseline="30000" dirty="0">
              <a:solidFill>
                <a:prstClr val="black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703667" y="4934574"/>
            <a:ext cx="950494" cy="99480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prstClr val="black"/>
                </a:solidFill>
              </a:rPr>
              <a:t>6</a:t>
            </a:r>
            <a:endParaRPr lang="en-US" sz="4000" dirty="0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737861" y="5921719"/>
            <a:ext cx="90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prstClr val="black"/>
                </a:solidFill>
              </a:rPr>
              <a:t>16</a:t>
            </a:r>
            <a:r>
              <a:rPr lang="en-US" sz="3600" baseline="30000" dirty="0" smtClean="0">
                <a:solidFill>
                  <a:prstClr val="black"/>
                </a:solidFill>
              </a:rPr>
              <a:t>3</a:t>
            </a:r>
            <a:endParaRPr lang="en-US" sz="3600" baseline="30000" dirty="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658910" y="4934574"/>
            <a:ext cx="950494" cy="99480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prstClr val="black"/>
                </a:solidFill>
              </a:rPr>
              <a:t>3</a:t>
            </a:r>
            <a:endParaRPr lang="en-US" sz="4000" dirty="0">
              <a:solidFill>
                <a:prstClr val="black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688042" y="5921719"/>
            <a:ext cx="90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prstClr val="black"/>
                </a:solidFill>
              </a:rPr>
              <a:t>16</a:t>
            </a:r>
            <a:r>
              <a:rPr lang="en-US" sz="3600" baseline="30000" dirty="0" smtClean="0">
                <a:solidFill>
                  <a:prstClr val="black"/>
                </a:solidFill>
              </a:rPr>
              <a:t>2</a:t>
            </a:r>
            <a:endParaRPr lang="en-US" sz="3600" baseline="30000" dirty="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614153" y="4934574"/>
            <a:ext cx="950494" cy="99480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prstClr val="black"/>
                </a:solidFill>
              </a:rPr>
              <a:t>1</a:t>
            </a:r>
            <a:endParaRPr lang="en-US" sz="4000" dirty="0">
              <a:solidFill>
                <a:prstClr val="black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638536" y="5921719"/>
            <a:ext cx="90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prstClr val="black"/>
                </a:solidFill>
              </a:rPr>
              <a:t>16</a:t>
            </a:r>
            <a:r>
              <a:rPr lang="en-US" sz="3600" baseline="30000" dirty="0" smtClean="0">
                <a:solidFill>
                  <a:prstClr val="black"/>
                </a:solidFill>
              </a:rPr>
              <a:t>1</a:t>
            </a:r>
            <a:endParaRPr lang="en-US" sz="3600" baseline="30000" dirty="0">
              <a:solidFill>
                <a:prstClr val="black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569394" y="4934574"/>
            <a:ext cx="950494" cy="99480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prstClr val="black"/>
                </a:solidFill>
              </a:rPr>
              <a:t>0</a:t>
            </a:r>
            <a:endParaRPr lang="en-US" sz="4000" dirty="0">
              <a:solidFill>
                <a:prstClr val="black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593457" y="5921719"/>
            <a:ext cx="90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prstClr val="black"/>
                </a:solidFill>
              </a:rPr>
              <a:t>16</a:t>
            </a:r>
            <a:r>
              <a:rPr lang="en-US" sz="3600" baseline="30000" dirty="0" smtClean="0">
                <a:solidFill>
                  <a:prstClr val="black"/>
                </a:solidFill>
              </a:rPr>
              <a:t>0</a:t>
            </a:r>
            <a:endParaRPr lang="en-US" sz="3600" baseline="30000" dirty="0">
              <a:solidFill>
                <a:prstClr val="black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 rot="18900000">
            <a:off x="3113321" y="2945014"/>
            <a:ext cx="52617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prstClr val="black"/>
                </a:solidFill>
              </a:rPr>
              <a:t>    sixty-five </a:t>
            </a:r>
            <a:r>
              <a:rPr lang="en-US" sz="2000" dirty="0">
                <a:solidFill>
                  <a:prstClr val="black"/>
                </a:solidFill>
              </a:rPr>
              <a:t>thousand </a:t>
            </a:r>
            <a:r>
              <a:rPr lang="en-US" sz="2000" dirty="0" smtClean="0">
                <a:solidFill>
                  <a:prstClr val="black"/>
                </a:solidFill>
              </a:rPr>
              <a:t/>
            </a:r>
            <a:br>
              <a:rPr lang="en-US" sz="2000" dirty="0" smtClean="0">
                <a:solidFill>
                  <a:prstClr val="black"/>
                </a:solidFill>
              </a:rPr>
            </a:br>
            <a:r>
              <a:rPr lang="en-US" sz="2000" dirty="0" smtClean="0">
                <a:solidFill>
                  <a:prstClr val="black"/>
                </a:solidFill>
              </a:rPr>
              <a:t>         five </a:t>
            </a:r>
            <a:r>
              <a:rPr lang="en-US" sz="2000" dirty="0">
                <a:solidFill>
                  <a:prstClr val="black"/>
                </a:solidFill>
              </a:rPr>
              <a:t>hundred and thirty-sixes</a:t>
            </a:r>
            <a:endParaRPr lang="en-US" sz="2000" baseline="30000" dirty="0">
              <a:solidFill>
                <a:prstClr val="black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793181" y="4936244"/>
            <a:ext cx="950494" cy="99313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prstClr val="black"/>
                </a:solidFill>
              </a:rPr>
              <a:t>A</a:t>
            </a:r>
            <a:endParaRPr lang="en-US" sz="4000" dirty="0">
              <a:solidFill>
                <a:prstClr val="black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829296" y="5927710"/>
            <a:ext cx="90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prstClr val="black"/>
                </a:solidFill>
              </a:rPr>
              <a:t>16</a:t>
            </a:r>
            <a:r>
              <a:rPr lang="en-US" sz="3600" baseline="30000" dirty="0" smtClean="0">
                <a:solidFill>
                  <a:prstClr val="black"/>
                </a:solidFill>
              </a:rPr>
              <a:t>5</a:t>
            </a:r>
            <a:endParaRPr lang="en-US" sz="3600" baseline="30000" dirty="0">
              <a:solidFill>
                <a:prstClr val="black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 rot="18900000">
            <a:off x="2450884" y="3149453"/>
            <a:ext cx="43757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prstClr val="black"/>
                </a:solidFill>
              </a:rPr>
              <a:t> one </a:t>
            </a:r>
            <a:r>
              <a:rPr lang="en-US" sz="2000" dirty="0">
                <a:solidFill>
                  <a:prstClr val="black"/>
                </a:solidFill>
              </a:rPr>
              <a:t>million forty-eight thousand </a:t>
            </a:r>
            <a:r>
              <a:rPr lang="en-US" sz="2000" dirty="0" smtClean="0">
                <a:solidFill>
                  <a:prstClr val="black"/>
                </a:solidFill>
              </a:rPr>
              <a:t/>
            </a:r>
            <a:br>
              <a:rPr lang="en-US" sz="2000" dirty="0" smtClean="0">
                <a:solidFill>
                  <a:prstClr val="black"/>
                </a:solidFill>
              </a:rPr>
            </a:br>
            <a:r>
              <a:rPr lang="en-US" sz="2000" dirty="0" smtClean="0">
                <a:solidFill>
                  <a:prstClr val="black"/>
                </a:solidFill>
              </a:rPr>
              <a:t>      five </a:t>
            </a:r>
            <a:r>
              <a:rPr lang="en-US" sz="2000" dirty="0">
                <a:solidFill>
                  <a:prstClr val="black"/>
                </a:solidFill>
              </a:rPr>
              <a:t>hundred and seventy-sixes</a:t>
            </a:r>
            <a:endParaRPr lang="en-US" sz="2000" baseline="30000" dirty="0">
              <a:solidFill>
                <a:prstClr val="black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837938" y="4936244"/>
            <a:ext cx="950494" cy="99313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prstClr val="black"/>
                </a:solidFill>
              </a:rPr>
              <a:t>D</a:t>
            </a:r>
            <a:endParaRPr lang="en-US" sz="4000" dirty="0">
              <a:solidFill>
                <a:prstClr val="black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867514" y="5926040"/>
            <a:ext cx="90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prstClr val="black"/>
                </a:solidFill>
              </a:rPr>
              <a:t>16</a:t>
            </a:r>
            <a:r>
              <a:rPr lang="en-US" sz="3600" baseline="30000" dirty="0" smtClean="0">
                <a:solidFill>
                  <a:prstClr val="black"/>
                </a:solidFill>
              </a:rPr>
              <a:t>6</a:t>
            </a:r>
            <a:endParaRPr lang="en-US" sz="3600" baseline="30000" dirty="0">
              <a:solidFill>
                <a:prstClr val="black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 rot="18900000">
            <a:off x="1227859" y="3028037"/>
            <a:ext cx="50269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prstClr val="black"/>
                </a:solidFill>
              </a:rPr>
              <a:t>   sixteen </a:t>
            </a:r>
            <a:r>
              <a:rPr lang="en-US" sz="2000" dirty="0">
                <a:solidFill>
                  <a:prstClr val="black"/>
                </a:solidFill>
              </a:rPr>
              <a:t>million seven hundred seventy-seven </a:t>
            </a:r>
            <a:r>
              <a:rPr lang="en-US" sz="2000" dirty="0" smtClean="0">
                <a:solidFill>
                  <a:prstClr val="black"/>
                </a:solidFill>
              </a:rPr>
              <a:t/>
            </a:r>
            <a:br>
              <a:rPr lang="en-US" sz="2000" dirty="0" smtClean="0">
                <a:solidFill>
                  <a:prstClr val="black"/>
                </a:solidFill>
              </a:rPr>
            </a:br>
            <a:r>
              <a:rPr lang="en-US" sz="2000" dirty="0" smtClean="0">
                <a:solidFill>
                  <a:prstClr val="black"/>
                </a:solidFill>
              </a:rPr>
              <a:t>         thousand </a:t>
            </a:r>
            <a:r>
              <a:rPr lang="en-US" sz="2000" dirty="0">
                <a:solidFill>
                  <a:prstClr val="black"/>
                </a:solidFill>
              </a:rPr>
              <a:t>two hundred and sixteens</a:t>
            </a:r>
            <a:endParaRPr lang="en-US" sz="2000" baseline="30000" dirty="0">
              <a:solidFill>
                <a:prstClr val="black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82695" y="4936244"/>
            <a:ext cx="950494" cy="99313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prstClr val="black"/>
                </a:solidFill>
              </a:rPr>
              <a:t>F</a:t>
            </a:r>
            <a:endParaRPr lang="en-US" sz="4000" dirty="0">
              <a:solidFill>
                <a:prstClr val="black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906758" y="5918379"/>
            <a:ext cx="90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prstClr val="black"/>
                </a:solidFill>
              </a:rPr>
              <a:t>16</a:t>
            </a:r>
            <a:r>
              <a:rPr lang="en-US" sz="3600" baseline="30000" dirty="0" smtClean="0">
                <a:solidFill>
                  <a:prstClr val="black"/>
                </a:solidFill>
              </a:rPr>
              <a:t>7</a:t>
            </a:r>
            <a:endParaRPr lang="en-US" sz="3600" baseline="30000" dirty="0">
              <a:solidFill>
                <a:prstClr val="black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 rot="18900000">
            <a:off x="107270" y="2642161"/>
            <a:ext cx="61183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prstClr val="black"/>
                </a:solidFill>
              </a:rPr>
              <a:t>   two </a:t>
            </a:r>
            <a:r>
              <a:rPr lang="en-US" sz="2000" dirty="0">
                <a:solidFill>
                  <a:prstClr val="black"/>
                </a:solidFill>
              </a:rPr>
              <a:t>hundred sixty-eight million four hundred </a:t>
            </a:r>
            <a:r>
              <a:rPr lang="en-US" sz="2000" dirty="0" smtClean="0">
                <a:solidFill>
                  <a:prstClr val="black"/>
                </a:solidFill>
              </a:rPr>
              <a:t/>
            </a:r>
            <a:br>
              <a:rPr lang="en-US" sz="2000" dirty="0" smtClean="0">
                <a:solidFill>
                  <a:prstClr val="black"/>
                </a:solidFill>
              </a:rPr>
            </a:br>
            <a:r>
              <a:rPr lang="en-US" sz="2000" dirty="0" smtClean="0">
                <a:solidFill>
                  <a:prstClr val="black"/>
                </a:solidFill>
              </a:rPr>
              <a:t>         thirty-five </a:t>
            </a:r>
            <a:r>
              <a:rPr lang="en-US" sz="2000" dirty="0">
                <a:solidFill>
                  <a:prstClr val="black"/>
                </a:solidFill>
              </a:rPr>
              <a:t>thousand four hundred and fifty-sixes</a:t>
            </a:r>
            <a:endParaRPr lang="en-US" sz="2000" baseline="30000" dirty="0">
              <a:solidFill>
                <a:prstClr val="black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 rot="18900000">
            <a:off x="4452644" y="3797723"/>
            <a:ext cx="28499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prstClr val="black"/>
                </a:solidFill>
              </a:rPr>
              <a:t>    four </a:t>
            </a:r>
            <a:r>
              <a:rPr lang="en-US" sz="2000" dirty="0">
                <a:solidFill>
                  <a:prstClr val="black"/>
                </a:solidFill>
              </a:rPr>
              <a:t>thousand </a:t>
            </a:r>
            <a:r>
              <a:rPr lang="en-US" sz="2000" dirty="0" smtClean="0">
                <a:solidFill>
                  <a:prstClr val="black"/>
                </a:solidFill>
              </a:rPr>
              <a:t/>
            </a:r>
            <a:br>
              <a:rPr lang="en-US" sz="2000" dirty="0" smtClean="0">
                <a:solidFill>
                  <a:prstClr val="black"/>
                </a:solidFill>
              </a:rPr>
            </a:br>
            <a:r>
              <a:rPr lang="en-US" sz="2000" dirty="0" smtClean="0">
                <a:solidFill>
                  <a:prstClr val="black"/>
                </a:solidFill>
              </a:rPr>
              <a:t>         and </a:t>
            </a:r>
            <a:r>
              <a:rPr lang="en-US" sz="2000" dirty="0">
                <a:solidFill>
                  <a:prstClr val="black"/>
                </a:solidFill>
              </a:rPr>
              <a:t>ninety-sixes</a:t>
            </a:r>
            <a:endParaRPr lang="en-US" sz="2000" baseline="30000" dirty="0">
              <a:solidFill>
                <a:prstClr val="black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 rot="18900000">
            <a:off x="5478090" y="3890997"/>
            <a:ext cx="23995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prstClr val="black"/>
                </a:solidFill>
              </a:rPr>
              <a:t> two </a:t>
            </a:r>
            <a:r>
              <a:rPr lang="en-US" sz="2000" dirty="0">
                <a:solidFill>
                  <a:prstClr val="black"/>
                </a:solidFill>
              </a:rPr>
              <a:t>hundred </a:t>
            </a:r>
            <a:r>
              <a:rPr lang="en-US" sz="2000" dirty="0" smtClean="0">
                <a:solidFill>
                  <a:prstClr val="black"/>
                </a:solidFill>
              </a:rPr>
              <a:t/>
            </a:r>
            <a:br>
              <a:rPr lang="en-US" sz="2000" dirty="0" smtClean="0">
                <a:solidFill>
                  <a:prstClr val="black"/>
                </a:solidFill>
              </a:rPr>
            </a:br>
            <a:r>
              <a:rPr lang="en-US" sz="2000" dirty="0" smtClean="0">
                <a:solidFill>
                  <a:prstClr val="black"/>
                </a:solidFill>
              </a:rPr>
              <a:t>       and </a:t>
            </a:r>
            <a:r>
              <a:rPr lang="en-US" sz="2000" dirty="0">
                <a:solidFill>
                  <a:prstClr val="black"/>
                </a:solidFill>
              </a:rPr>
              <a:t>fifty-sixes</a:t>
            </a:r>
            <a:endParaRPr lang="en-US" sz="2000" baseline="30000" dirty="0">
              <a:solidFill>
                <a:prstClr val="black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 rot="18900000">
            <a:off x="6514576" y="4364287"/>
            <a:ext cx="1532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prstClr val="black"/>
                </a:solidFill>
              </a:rPr>
              <a:t>sixteens</a:t>
            </a:r>
            <a:endParaRPr lang="en-US" sz="2000" baseline="30000" dirty="0">
              <a:solidFill>
                <a:prstClr val="black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 rot="18900000">
            <a:off x="7469408" y="4454682"/>
            <a:ext cx="13992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prstClr val="black"/>
                </a:solidFill>
              </a:rPr>
              <a:t>ones</a:t>
            </a:r>
            <a:endParaRPr lang="en-US" sz="2000" baseline="30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5644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 animBg="1"/>
      <p:bldP spid="8" grpId="0"/>
      <p:bldP spid="9" grpId="0" animBg="1"/>
      <p:bldP spid="10" grpId="0"/>
      <p:bldP spid="11" grpId="0" animBg="1"/>
      <p:bldP spid="12" grpId="0"/>
      <p:bldP spid="13" grpId="0" animBg="1"/>
      <p:bldP spid="14" grpId="0"/>
      <p:bldP spid="15" grpId="0"/>
      <p:bldP spid="21" grpId="0" animBg="1"/>
      <p:bldP spid="22" grpId="0"/>
      <p:bldP spid="23" grpId="0"/>
      <p:bldP spid="24" grpId="0" animBg="1"/>
      <p:bldP spid="25" grpId="0"/>
      <p:bldP spid="26" grpId="0"/>
      <p:bldP spid="27" grpId="0" animBg="1"/>
      <p:bldP spid="28" grpId="0"/>
      <p:bldP spid="29" grpId="0"/>
      <p:bldP spid="30" grpId="0"/>
      <p:bldP spid="31" grpId="0"/>
      <p:bldP spid="32" grpId="0"/>
      <p:bldP spid="3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Hexadecimal Representation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75186"/>
            <a:ext cx="9097347" cy="4517689"/>
          </a:xfrm>
        </p:spPr>
        <p:txBody>
          <a:bodyPr/>
          <a:lstStyle/>
          <a:p>
            <a:r>
              <a:rPr lang="en-US" dirty="0" smtClean="0"/>
              <a:t>Hexadecimal (or just “hex”) uses 16 digits </a:t>
            </a:r>
          </a:p>
          <a:p>
            <a:pPr lvl="1"/>
            <a:r>
              <a:rPr lang="en-US" u="sng" dirty="0" smtClean="0"/>
              <a:t>Hex</a:t>
            </a:r>
            <a:r>
              <a:rPr lang="en-US" dirty="0" smtClean="0"/>
              <a:t>a</a:t>
            </a:r>
            <a:r>
              <a:rPr lang="en-US" u="sng" dirty="0" smtClean="0"/>
              <a:t>deci</a:t>
            </a:r>
            <a:r>
              <a:rPr lang="en-US" dirty="0" smtClean="0"/>
              <a:t>mal, </a:t>
            </a:r>
            <a:r>
              <a:rPr lang="en-US" i="1" dirty="0" smtClean="0"/>
              <a:t>hex</a:t>
            </a:r>
            <a:r>
              <a:rPr lang="en-US" dirty="0" smtClean="0"/>
              <a:t> = 6 plus </a:t>
            </a:r>
            <a:r>
              <a:rPr lang="en-US" i="1" dirty="0" err="1" smtClean="0"/>
              <a:t>deci</a:t>
            </a:r>
            <a:r>
              <a:rPr lang="en-US" dirty="0" smtClean="0"/>
              <a:t> = 10 </a:t>
            </a:r>
            <a:r>
              <a:rPr lang="en-US" dirty="0" smtClean="0">
                <a:sym typeface="Wingdings" panose="05000000000000000000" pitchFamily="2" charset="2"/>
              </a:rPr>
              <a:t> 16</a:t>
            </a:r>
            <a:endParaRPr lang="en-US" dirty="0" smtClean="0"/>
          </a:p>
          <a:p>
            <a:pPr lvl="1"/>
            <a:r>
              <a:rPr lang="en-US" dirty="0" smtClean="0"/>
              <a:t>The digits used are 0, 1, 2, 3, 4, 5, 6, 7, 8, and 9</a:t>
            </a:r>
          </a:p>
          <a:p>
            <a:pPr lvl="2"/>
            <a:r>
              <a:rPr lang="en-US" dirty="0" smtClean="0"/>
              <a:t>And letters A (10), B (11), C (12), D (13), E (14), and F (15)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9</a:t>
            </a:fld>
            <a:endParaRPr lang="en-US" altLang="en-US"/>
          </a:p>
        </p:txBody>
      </p:sp>
      <p:sp>
        <p:nvSpPr>
          <p:cNvPr id="5" name="Rectangle 4"/>
          <p:cNvSpPr/>
          <p:nvPr/>
        </p:nvSpPr>
        <p:spPr>
          <a:xfrm>
            <a:off x="3748424" y="4936244"/>
            <a:ext cx="950494" cy="99313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prstClr val="black"/>
                </a:solidFill>
              </a:rPr>
              <a:t>8</a:t>
            </a:r>
            <a:endParaRPr lang="en-US" sz="4000" dirty="0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87366" y="5920049"/>
            <a:ext cx="90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prstClr val="black"/>
                </a:solidFill>
              </a:rPr>
              <a:t>16</a:t>
            </a:r>
            <a:r>
              <a:rPr lang="en-US" sz="3600" baseline="30000" dirty="0" smtClean="0">
                <a:solidFill>
                  <a:prstClr val="black"/>
                </a:solidFill>
              </a:rPr>
              <a:t>4</a:t>
            </a:r>
            <a:endParaRPr lang="en-US" sz="3600" baseline="30000" dirty="0">
              <a:solidFill>
                <a:prstClr val="black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703667" y="4934574"/>
            <a:ext cx="950494" cy="99480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prstClr val="black"/>
                </a:solidFill>
              </a:rPr>
              <a:t>6</a:t>
            </a:r>
            <a:endParaRPr lang="en-US" sz="4000" dirty="0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737861" y="5921719"/>
            <a:ext cx="90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prstClr val="black"/>
                </a:solidFill>
              </a:rPr>
              <a:t>16</a:t>
            </a:r>
            <a:r>
              <a:rPr lang="en-US" sz="3600" baseline="30000" dirty="0" smtClean="0">
                <a:solidFill>
                  <a:prstClr val="black"/>
                </a:solidFill>
              </a:rPr>
              <a:t>3</a:t>
            </a:r>
            <a:endParaRPr lang="en-US" sz="3600" baseline="30000" dirty="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658910" y="4934574"/>
            <a:ext cx="950494" cy="99480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prstClr val="black"/>
                </a:solidFill>
              </a:rPr>
              <a:t>3</a:t>
            </a:r>
            <a:endParaRPr lang="en-US" sz="4000" dirty="0">
              <a:solidFill>
                <a:prstClr val="black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688042" y="5921719"/>
            <a:ext cx="90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prstClr val="black"/>
                </a:solidFill>
              </a:rPr>
              <a:t>16</a:t>
            </a:r>
            <a:r>
              <a:rPr lang="en-US" sz="3600" baseline="30000" dirty="0" smtClean="0">
                <a:solidFill>
                  <a:prstClr val="black"/>
                </a:solidFill>
              </a:rPr>
              <a:t>2</a:t>
            </a:r>
            <a:endParaRPr lang="en-US" sz="3600" baseline="30000" dirty="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614153" y="4934574"/>
            <a:ext cx="950494" cy="99480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prstClr val="black"/>
                </a:solidFill>
              </a:rPr>
              <a:t>1</a:t>
            </a:r>
            <a:endParaRPr lang="en-US" sz="4000" dirty="0">
              <a:solidFill>
                <a:prstClr val="black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638536" y="5921719"/>
            <a:ext cx="90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prstClr val="black"/>
                </a:solidFill>
              </a:rPr>
              <a:t>16</a:t>
            </a:r>
            <a:r>
              <a:rPr lang="en-US" sz="3600" baseline="30000" dirty="0" smtClean="0">
                <a:solidFill>
                  <a:prstClr val="black"/>
                </a:solidFill>
              </a:rPr>
              <a:t>1</a:t>
            </a:r>
            <a:endParaRPr lang="en-US" sz="3600" baseline="30000" dirty="0">
              <a:solidFill>
                <a:prstClr val="black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569394" y="4934574"/>
            <a:ext cx="950494" cy="99480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prstClr val="black"/>
                </a:solidFill>
              </a:rPr>
              <a:t>0</a:t>
            </a:r>
            <a:endParaRPr lang="en-US" sz="4000" dirty="0">
              <a:solidFill>
                <a:prstClr val="black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593457" y="5921719"/>
            <a:ext cx="90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prstClr val="black"/>
                </a:solidFill>
              </a:rPr>
              <a:t>16</a:t>
            </a:r>
            <a:r>
              <a:rPr lang="en-US" sz="3600" baseline="30000" dirty="0" smtClean="0">
                <a:solidFill>
                  <a:prstClr val="black"/>
                </a:solidFill>
              </a:rPr>
              <a:t>0</a:t>
            </a:r>
            <a:endParaRPr lang="en-US" sz="3600" baseline="30000" dirty="0">
              <a:solidFill>
                <a:prstClr val="black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 rot="18900000">
            <a:off x="3639020" y="4368049"/>
            <a:ext cx="16720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65536s</a:t>
            </a:r>
            <a:endParaRPr lang="en-US" sz="2000" baseline="30000" dirty="0">
              <a:solidFill>
                <a:prstClr val="black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793181" y="4936244"/>
            <a:ext cx="950494" cy="99313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prstClr val="black"/>
                </a:solidFill>
              </a:rPr>
              <a:t>A</a:t>
            </a:r>
            <a:endParaRPr lang="en-US" sz="4000" dirty="0">
              <a:solidFill>
                <a:prstClr val="black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829296" y="5927710"/>
            <a:ext cx="90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prstClr val="black"/>
                </a:solidFill>
              </a:rPr>
              <a:t>16</a:t>
            </a:r>
            <a:r>
              <a:rPr lang="en-US" sz="3600" baseline="30000" dirty="0" smtClean="0">
                <a:solidFill>
                  <a:prstClr val="black"/>
                </a:solidFill>
              </a:rPr>
              <a:t>5</a:t>
            </a:r>
            <a:endParaRPr lang="en-US" sz="3600" baseline="30000" dirty="0">
              <a:solidFill>
                <a:prstClr val="black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 rot="18900000">
            <a:off x="2861894" y="4295606"/>
            <a:ext cx="1569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1048576s</a:t>
            </a:r>
            <a:endParaRPr lang="en-US" sz="2000" baseline="30000" dirty="0">
              <a:solidFill>
                <a:prstClr val="black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837938" y="4936244"/>
            <a:ext cx="950494" cy="99313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prstClr val="black"/>
                </a:solidFill>
              </a:rPr>
              <a:t>D</a:t>
            </a:r>
            <a:endParaRPr lang="en-US" sz="4000" dirty="0">
              <a:solidFill>
                <a:prstClr val="black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867514" y="5926040"/>
            <a:ext cx="90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prstClr val="black"/>
                </a:solidFill>
              </a:rPr>
              <a:t>16</a:t>
            </a:r>
            <a:r>
              <a:rPr lang="en-US" sz="3600" baseline="30000" dirty="0" smtClean="0">
                <a:solidFill>
                  <a:prstClr val="black"/>
                </a:solidFill>
              </a:rPr>
              <a:t>6</a:t>
            </a:r>
            <a:endParaRPr lang="en-US" sz="3600" baseline="30000" dirty="0">
              <a:solidFill>
                <a:prstClr val="black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 rot="18900000">
            <a:off x="1654664" y="4212323"/>
            <a:ext cx="21125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16777216s</a:t>
            </a:r>
            <a:endParaRPr lang="en-US" sz="2000" baseline="30000" dirty="0">
              <a:solidFill>
                <a:prstClr val="black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82695" y="4936244"/>
            <a:ext cx="950494" cy="99313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prstClr val="black"/>
                </a:solidFill>
              </a:rPr>
              <a:t>F</a:t>
            </a:r>
            <a:endParaRPr lang="en-US" sz="4000" dirty="0">
              <a:solidFill>
                <a:prstClr val="black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906758" y="5918379"/>
            <a:ext cx="90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prstClr val="black"/>
                </a:solidFill>
              </a:rPr>
              <a:t>16</a:t>
            </a:r>
            <a:r>
              <a:rPr lang="en-US" sz="3600" baseline="30000" dirty="0" smtClean="0">
                <a:solidFill>
                  <a:prstClr val="black"/>
                </a:solidFill>
              </a:rPr>
              <a:t>7</a:t>
            </a:r>
            <a:endParaRPr lang="en-US" sz="3600" baseline="30000" dirty="0">
              <a:solidFill>
                <a:prstClr val="black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 rot="18900000">
            <a:off x="682078" y="4183757"/>
            <a:ext cx="21933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268435456s</a:t>
            </a:r>
            <a:endParaRPr lang="en-US" sz="2000" baseline="30000" dirty="0">
              <a:solidFill>
                <a:prstClr val="black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 rot="18900000">
            <a:off x="4651823" y="4432472"/>
            <a:ext cx="14898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prstClr val="black"/>
                </a:solidFill>
              </a:rPr>
              <a:t>4096s</a:t>
            </a:r>
            <a:endParaRPr lang="en-US" sz="2000" baseline="30000" dirty="0">
              <a:solidFill>
                <a:prstClr val="black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 rot="18900000">
            <a:off x="5654236" y="4470141"/>
            <a:ext cx="11967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prstClr val="black"/>
                </a:solidFill>
              </a:rPr>
              <a:t>256s</a:t>
            </a:r>
            <a:endParaRPr lang="en-US" sz="2000" baseline="30000" dirty="0">
              <a:solidFill>
                <a:prstClr val="black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 rot="18900000">
            <a:off x="6514576" y="4364287"/>
            <a:ext cx="1532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prstClr val="black"/>
                </a:solidFill>
              </a:rPr>
              <a:t>sixteens</a:t>
            </a:r>
            <a:endParaRPr lang="en-US" sz="2000" baseline="30000" dirty="0">
              <a:solidFill>
                <a:prstClr val="black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 rot="18900000">
            <a:off x="7469408" y="4454682"/>
            <a:ext cx="13992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prstClr val="black"/>
                </a:solidFill>
              </a:rPr>
              <a:t>ones</a:t>
            </a:r>
            <a:endParaRPr lang="en-US" sz="2000" baseline="30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6100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43044</TotalTime>
  <Words>1205</Words>
  <Application>Microsoft Office PowerPoint</Application>
  <PresentationFormat>On-screen Show (4:3)</PresentationFormat>
  <Paragraphs>332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ＭＳ Ｐゴシック</vt:lpstr>
      <vt:lpstr>Arial</vt:lpstr>
      <vt:lpstr>Calibri</vt:lpstr>
      <vt:lpstr>Courier New</vt:lpstr>
      <vt:lpstr>Wingdings</vt:lpstr>
      <vt:lpstr>Office Theme</vt:lpstr>
      <vt:lpstr>CMSC201  Computer Science I for Majors  Lecture 23 –  Hexadecimal and Color Printing</vt:lpstr>
      <vt:lpstr>Last Class We Covered</vt:lpstr>
      <vt:lpstr>Any Questions from Last Time?</vt:lpstr>
      <vt:lpstr>Today’s Objectives</vt:lpstr>
      <vt:lpstr>Hexadecimal Numbers</vt:lpstr>
      <vt:lpstr>Decimal Representation</vt:lpstr>
      <vt:lpstr>Binary Representation</vt:lpstr>
      <vt:lpstr>Hexadecimal Representation</vt:lpstr>
      <vt:lpstr>Hexadecimal Representation</vt:lpstr>
      <vt:lpstr>Hex to Binary Conversion</vt:lpstr>
      <vt:lpstr>Hex to Decimal Conversion</vt:lpstr>
      <vt:lpstr>Number System Notation</vt:lpstr>
      <vt:lpstr>Printing in Color</vt:lpstr>
      <vt:lpstr>ANSI Escape Codes</vt:lpstr>
      <vt:lpstr>Syntax of ANSI Escape Color Codes</vt:lpstr>
      <vt:lpstr>Color Values and Reset</vt:lpstr>
      <vt:lpstr>Example Usages</vt:lpstr>
      <vt:lpstr>Function to Print In Color</vt:lpstr>
      <vt:lpstr>Possibly Helpful Method</vt:lpstr>
      <vt:lpstr>The .isdigit() Method</vt:lpstr>
      <vt:lpstr>PowerPoint Presentation</vt:lpstr>
      <vt:lpstr>Announcements</vt:lpstr>
      <vt:lpstr>Final Exam Locations</vt:lpstr>
      <vt:lpstr>Image Sources</vt:lpstr>
    </vt:vector>
  </TitlesOfParts>
  <Company>UMBC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Katherine Gibson</dc:creator>
  <cp:lastModifiedBy>User</cp:lastModifiedBy>
  <cp:revision>469</cp:revision>
  <dcterms:created xsi:type="dcterms:W3CDTF">2014-05-05T14:25:42Z</dcterms:created>
  <dcterms:modified xsi:type="dcterms:W3CDTF">2018-05-03T14:40:30Z</dcterms:modified>
</cp:coreProperties>
</file>